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xml" ContentType="application/vnd.openxmlformats-officedocument.presentationml.tags+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sldIdLst>
    <p:sldId id="256" r:id="rId2"/>
    <p:sldId id="265" r:id="rId3"/>
    <p:sldId id="258" r:id="rId4"/>
    <p:sldId id="268" r:id="rId5"/>
    <p:sldId id="269" r:id="rId6"/>
    <p:sldId id="270" r:id="rId7"/>
    <p:sldId id="271" r:id="rId8"/>
    <p:sldId id="280" r:id="rId9"/>
    <p:sldId id="273" r:id="rId10"/>
    <p:sldId id="274" r:id="rId11"/>
    <p:sldId id="261" r:id="rId12"/>
    <p:sldId id="281" r:id="rId13"/>
    <p:sldId id="272" r:id="rId14"/>
    <p:sldId id="282" r:id="rId15"/>
    <p:sldId id="262" r:id="rId16"/>
    <p:sldId id="263" r:id="rId17"/>
    <p:sldId id="264" r:id="rId18"/>
    <p:sldId id="257" r:id="rId19"/>
    <p:sldId id="279" r:id="rId20"/>
    <p:sldId id="267" r:id="rId21"/>
    <p:sldId id="259" r:id="rId22"/>
    <p:sldId id="275" r:id="rId23"/>
    <p:sldId id="284" r:id="rId24"/>
    <p:sldId id="283" r:id="rId25"/>
  </p:sldIdLst>
  <p:sldSz cx="12192000" cy="6858000"/>
  <p:notesSz cx="6813550" cy="99552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BE00"/>
    <a:srgbClr val="FF5B5B"/>
    <a:srgbClr val="97B8FB"/>
    <a:srgbClr val="729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中間スタイル 3 - アクセント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39" autoAdjust="0"/>
    <p:restoredTop sz="86600" autoAdjust="0"/>
  </p:normalViewPr>
  <p:slideViewPr>
    <p:cSldViewPr snapToGrid="0">
      <p:cViewPr varScale="1">
        <p:scale>
          <a:sx n="62" d="100"/>
          <a:sy n="62" d="100"/>
        </p:scale>
        <p:origin x="102"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CC84A6A0-56AD-433A-82FB-97EF9E5DDFEC}">
      <dgm:prSet phldrT="[テキスト]" custT="1"/>
      <dgm:spPr>
        <a:solidFill>
          <a:schemeClr val="accent5"/>
        </a:solidFill>
        <a:ln>
          <a:solidFill>
            <a:srgbClr val="FF0000"/>
          </a:solidFill>
        </a:ln>
      </dgm:spPr>
      <dgm:t>
        <a:bodyPr/>
        <a:lstStyle/>
        <a:p>
          <a:r>
            <a:rPr kumimoji="1" lang="ja-JP" altLang="en-US" sz="2400" b="1" dirty="0" smtClean="0">
              <a:solidFill>
                <a:schemeClr val="bg1"/>
              </a:solidFill>
            </a:rPr>
            <a:t>大域探索</a:t>
          </a:r>
          <a:endParaRPr kumimoji="1" lang="ja-JP" altLang="en-US" sz="2400" b="1" dirty="0">
            <a:solidFill>
              <a:schemeClr val="bg1"/>
            </a:solidFill>
          </a:endParaRPr>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a:ln>
          <a:solidFill>
            <a:srgbClr val="FF0000"/>
          </a:solidFill>
        </a:ln>
      </dgm:spPr>
      <dgm:t>
        <a:bodyPr/>
        <a:lstStyle/>
        <a:p>
          <a:r>
            <a:rPr kumimoji="1" lang="ja-JP" altLang="en-US" sz="2400" b="1" dirty="0" smtClean="0"/>
            <a:t>局所探索</a:t>
          </a:r>
          <a:endParaRPr kumimoji="1" lang="ja-JP" altLang="en-US" sz="2400" b="1" dirty="0"/>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a:ln>
          <a:solidFill>
            <a:srgbClr val="FF0000"/>
          </a:solidFill>
        </a:ln>
      </dgm:spPr>
      <dgm:t>
        <a:bodyPr/>
        <a:lstStyle/>
        <a:p>
          <a:r>
            <a:rPr kumimoji="1" lang="ja-JP" altLang="en-US" sz="2400" b="1" dirty="0" smtClean="0"/>
            <a:t>ランダム</a:t>
          </a:r>
          <a:r>
            <a:rPr kumimoji="1" lang="en-US" altLang="ja-JP" sz="2400" b="1" dirty="0" smtClean="0"/>
            <a:t/>
          </a:r>
          <a:br>
            <a:rPr kumimoji="1" lang="en-US" altLang="ja-JP" sz="2400" b="1" dirty="0" smtClean="0"/>
          </a:br>
          <a:r>
            <a:rPr kumimoji="1" lang="ja-JP" altLang="en-US" sz="2400" b="1" dirty="0" smtClean="0"/>
            <a:t>探索</a:t>
          </a:r>
          <a:endParaRPr kumimoji="1" lang="ja-JP" altLang="en-US" sz="2400" b="1" dirty="0"/>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dgm:t>
        <a:bodyPr/>
        <a:lstStyle/>
        <a:p>
          <a:r>
            <a:rPr kumimoji="1" lang="ja-JP" altLang="en-US" sz="2400" b="1" dirty="0" smtClean="0"/>
            <a:t>評価</a:t>
          </a:r>
          <a:r>
            <a:rPr kumimoji="1" lang="en-US" altLang="ja-JP" sz="2400" b="1" dirty="0" smtClean="0"/>
            <a:t/>
          </a:r>
          <a:br>
            <a:rPr kumimoji="1" lang="en-US" altLang="ja-JP" sz="2400" b="1" dirty="0" smtClean="0"/>
          </a:br>
          <a:r>
            <a:rPr kumimoji="1" lang="ja-JP" altLang="en-US" sz="2400" b="1" dirty="0" smtClean="0"/>
            <a:t>と更新</a:t>
          </a:r>
          <a:endParaRPr kumimoji="1" lang="ja-JP" altLang="en-US" sz="2400" b="1" dirty="0"/>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8D6B31DF-2713-47AD-AB13-01C323D42D15}" type="pres">
      <dgm:prSet presAssocID="{CC84A6A0-56AD-433A-82FB-97EF9E5DDFEC}" presName="parTxOnly" presStyleLbl="node1" presStyleIdx="0" presStyleCnt="4">
        <dgm:presLayoutVars>
          <dgm:chMax val="0"/>
          <dgm:chPref val="0"/>
          <dgm:bulletEnabled val="1"/>
        </dgm:presLayoutVars>
      </dgm:prSet>
      <dgm:spPr/>
      <dgm:t>
        <a:bodyPr/>
        <a:lstStyle/>
        <a:p>
          <a:endParaRPr kumimoji="1" lang="ja-JP" altLang="en-US"/>
        </a:p>
      </dgm:t>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1" presStyleCnt="4">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2" presStyleCnt="4">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3" presStyleCnt="4">
        <dgm:presLayoutVars>
          <dgm:chMax val="0"/>
          <dgm:chPref val="0"/>
          <dgm:bulletEnabled val="1"/>
        </dgm:presLayoutVars>
      </dgm:prSet>
      <dgm:spPr/>
      <dgm:t>
        <a:bodyPr/>
        <a:lstStyle/>
        <a:p>
          <a:endParaRPr kumimoji="1" lang="ja-JP" altLang="en-US"/>
        </a:p>
      </dgm:t>
    </dgm:pt>
  </dgm:ptLst>
  <dgm:cxnLst>
    <dgm:cxn modelId="{AB00217B-3475-445A-BB6D-826141E904AE}" srcId="{22452389-283D-4692-AC6A-F0B6D2DB957F}" destId="{479D386C-CD72-4A27-89F6-9AD8509884CC}" srcOrd="2" destOrd="0" parTransId="{3329782F-6A52-4376-AEB9-E17EBCEF1E11}" sibTransId="{3919DA45-676B-48E3-8706-22E4D9F5E013}"/>
    <dgm:cxn modelId="{B27515CE-BF92-463B-BFC0-960ADDEE5772}" srcId="{22452389-283D-4692-AC6A-F0B6D2DB957F}" destId="{CC84A6A0-56AD-433A-82FB-97EF9E5DDFEC}" srcOrd="0"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3" destOrd="0" parTransId="{4F618A0B-34AE-4EA4-9969-1287AD83EE7C}" sibTransId="{6360996A-3051-4E53-98D9-883182C52594}"/>
    <dgm:cxn modelId="{1D047EED-0FCC-4616-9698-7A0A5617D2A6}" type="presOf" srcId="{2493BC49-8157-469F-B621-BF44F6E1D466}" destId="{BFD7EC7E-A1CA-43C4-BE65-CAB2546B8C70}" srcOrd="0" destOrd="0" presId="urn:microsoft.com/office/officeart/2005/8/layout/chevron1"/>
    <dgm:cxn modelId="{F1805C24-152D-4171-99F3-5D5A78862B1C}" type="presOf" srcId="{22452389-283D-4692-AC6A-F0B6D2DB957F}" destId="{4106300A-70CC-495F-881C-B587021682D0}" srcOrd="0" destOrd="0" presId="urn:microsoft.com/office/officeart/2005/8/layout/chevron1"/>
    <dgm:cxn modelId="{711D7192-4080-48AF-AB0A-7B0DC6ED813E}" type="presOf" srcId="{479D386C-CD72-4A27-89F6-9AD8509884CC}" destId="{6A1FD2D0-DE9F-4431-9EB4-E2CB3ACBD2CB}" srcOrd="0" destOrd="0" presId="urn:microsoft.com/office/officeart/2005/8/layout/chevron1"/>
    <dgm:cxn modelId="{8CC14762-16E5-4B56-A947-185639A48C41}" srcId="{22452389-283D-4692-AC6A-F0B6D2DB957F}" destId="{5406F654-8E20-4B14-BBCB-1DC73A68145B}" srcOrd="1" destOrd="0" parTransId="{3618AF97-DAF9-49D9-8FE9-DA3AB76D8E8E}" sibTransId="{CF3419C5-5067-4D64-A93B-082C6351C119}"/>
    <dgm:cxn modelId="{F9A6C704-CA41-4E72-A9BC-9F9E5BB27475}" type="presOf" srcId="{5406F654-8E20-4B14-BBCB-1DC73A68145B}" destId="{5EDD29CA-6C60-40C5-B9F8-DC1A2C28B94C}" srcOrd="0" destOrd="0" presId="urn:microsoft.com/office/officeart/2005/8/layout/chevron1"/>
    <dgm:cxn modelId="{2989377B-817D-4240-9F3B-462B99006026}" type="presParOf" srcId="{4106300A-70CC-495F-881C-B587021682D0}" destId="{8D6B31DF-2713-47AD-AB13-01C323D42D15}" srcOrd="0" destOrd="0" presId="urn:microsoft.com/office/officeart/2005/8/layout/chevron1"/>
    <dgm:cxn modelId="{28BFFAE5-4D6C-4396-9AC2-E616BC81888F}" type="presParOf" srcId="{4106300A-70CC-495F-881C-B587021682D0}" destId="{24824730-1819-41A0-953D-DFAD77615B7C}" srcOrd="1" destOrd="0" presId="urn:microsoft.com/office/officeart/2005/8/layout/chevron1"/>
    <dgm:cxn modelId="{1CFD2439-D724-41CA-8F79-03F05B66E8AB}" type="presParOf" srcId="{4106300A-70CC-495F-881C-B587021682D0}" destId="{5EDD29CA-6C60-40C5-B9F8-DC1A2C28B94C}" srcOrd="2" destOrd="0" presId="urn:microsoft.com/office/officeart/2005/8/layout/chevron1"/>
    <dgm:cxn modelId="{B82327EC-C8CE-4218-B870-93136094A415}" type="presParOf" srcId="{4106300A-70CC-495F-881C-B587021682D0}" destId="{2B1A9C4B-2CBC-42CD-B9C3-0A8416E2242F}" srcOrd="3" destOrd="0" presId="urn:microsoft.com/office/officeart/2005/8/layout/chevron1"/>
    <dgm:cxn modelId="{859179CF-6ECB-42F0-9DB2-E926B8C1DAA6}" type="presParOf" srcId="{4106300A-70CC-495F-881C-B587021682D0}" destId="{6A1FD2D0-DE9F-4431-9EB4-E2CB3ACBD2CB}" srcOrd="4" destOrd="0" presId="urn:microsoft.com/office/officeart/2005/8/layout/chevron1"/>
    <dgm:cxn modelId="{56DC5BC8-D039-46BB-971B-CA3E5601EBE6}" type="presParOf" srcId="{4106300A-70CC-495F-881C-B587021682D0}" destId="{212F556E-4C33-4D85-A1A8-408E6018B90E}" srcOrd="5" destOrd="0" presId="urn:microsoft.com/office/officeart/2005/8/layout/chevron1"/>
    <dgm:cxn modelId="{3AA9600F-58A7-4B03-9FE3-B90B56D67008}" type="presParOf" srcId="{4106300A-70CC-495F-881C-B587021682D0}" destId="{BFD7EC7E-A1CA-43C4-BE65-CAB2546B8C70}" srcOrd="6"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CC84A6A0-56AD-433A-82FB-97EF9E5DDFEC}">
      <dgm:prSet phldrT="[テキスト]" custT="1"/>
      <dgm:spPr>
        <a:ln>
          <a:solidFill>
            <a:srgbClr val="FF0000"/>
          </a:solidFill>
        </a:ln>
      </dgm:spPr>
      <dgm:t>
        <a:bodyPr/>
        <a:lstStyle/>
        <a:p>
          <a:r>
            <a:rPr kumimoji="1" lang="ja-JP" altLang="en-US" sz="2400" b="1" dirty="0" smtClean="0"/>
            <a:t>大域探索</a:t>
          </a:r>
          <a:endParaRPr kumimoji="1" lang="ja-JP" altLang="en-US" sz="2400" b="1" dirty="0"/>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a:solidFill>
          <a:schemeClr val="accent5"/>
        </a:solidFill>
        <a:ln>
          <a:solidFill>
            <a:srgbClr val="FF0000"/>
          </a:solidFill>
        </a:ln>
      </dgm:spPr>
      <dgm:t>
        <a:bodyPr/>
        <a:lstStyle/>
        <a:p>
          <a:r>
            <a:rPr kumimoji="1" lang="ja-JP" altLang="en-US" sz="2400" b="1" dirty="0" smtClean="0">
              <a:solidFill>
                <a:schemeClr val="bg1"/>
              </a:solidFill>
            </a:rPr>
            <a:t>局所探索</a:t>
          </a:r>
          <a:endParaRPr kumimoji="1" lang="ja-JP" altLang="en-US" sz="2400" b="1" dirty="0">
            <a:solidFill>
              <a:schemeClr val="bg1"/>
            </a:solidFill>
          </a:endParaRPr>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a:ln>
          <a:solidFill>
            <a:srgbClr val="FF0000"/>
          </a:solidFill>
        </a:ln>
      </dgm:spPr>
      <dgm:t>
        <a:bodyPr/>
        <a:lstStyle/>
        <a:p>
          <a:r>
            <a:rPr kumimoji="1" lang="ja-JP" altLang="en-US" sz="2400" b="1" dirty="0" smtClean="0"/>
            <a:t>ランダム</a:t>
          </a:r>
          <a:r>
            <a:rPr kumimoji="1" lang="en-US" altLang="ja-JP" sz="2400" b="1" dirty="0" smtClean="0"/>
            <a:t/>
          </a:r>
          <a:br>
            <a:rPr kumimoji="1" lang="en-US" altLang="ja-JP" sz="2400" b="1" dirty="0" smtClean="0"/>
          </a:br>
          <a:r>
            <a:rPr kumimoji="1" lang="ja-JP" altLang="en-US" sz="2400" b="1" dirty="0" smtClean="0"/>
            <a:t>探索</a:t>
          </a:r>
          <a:endParaRPr kumimoji="1" lang="ja-JP" altLang="en-US" sz="2400" b="1" dirty="0"/>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dgm:t>
        <a:bodyPr/>
        <a:lstStyle/>
        <a:p>
          <a:r>
            <a:rPr kumimoji="1" lang="ja-JP" altLang="en-US" sz="2400" b="1" dirty="0" smtClean="0"/>
            <a:t>評価</a:t>
          </a:r>
          <a:r>
            <a:rPr kumimoji="1" lang="en-US" altLang="ja-JP" sz="2400" b="1" dirty="0" smtClean="0"/>
            <a:t/>
          </a:r>
          <a:br>
            <a:rPr kumimoji="1" lang="en-US" altLang="ja-JP" sz="2400" b="1" dirty="0" smtClean="0"/>
          </a:br>
          <a:r>
            <a:rPr kumimoji="1" lang="ja-JP" altLang="en-US" sz="2400" b="1" dirty="0" smtClean="0"/>
            <a:t>と更新</a:t>
          </a:r>
          <a:endParaRPr kumimoji="1" lang="ja-JP" altLang="en-US" sz="2400" b="1" dirty="0"/>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8D6B31DF-2713-47AD-AB13-01C323D42D15}" type="pres">
      <dgm:prSet presAssocID="{CC84A6A0-56AD-433A-82FB-97EF9E5DDFEC}" presName="parTxOnly" presStyleLbl="node1" presStyleIdx="0" presStyleCnt="4">
        <dgm:presLayoutVars>
          <dgm:chMax val="0"/>
          <dgm:chPref val="0"/>
          <dgm:bulletEnabled val="1"/>
        </dgm:presLayoutVars>
      </dgm:prSet>
      <dgm:spPr/>
      <dgm:t>
        <a:bodyPr/>
        <a:lstStyle/>
        <a:p>
          <a:endParaRPr kumimoji="1" lang="ja-JP" altLang="en-US"/>
        </a:p>
      </dgm:t>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1" presStyleCnt="4">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2" presStyleCnt="4">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3" presStyleCnt="4">
        <dgm:presLayoutVars>
          <dgm:chMax val="0"/>
          <dgm:chPref val="0"/>
          <dgm:bulletEnabled val="1"/>
        </dgm:presLayoutVars>
      </dgm:prSet>
      <dgm:spPr/>
      <dgm:t>
        <a:bodyPr/>
        <a:lstStyle/>
        <a:p>
          <a:endParaRPr kumimoji="1" lang="ja-JP" altLang="en-US"/>
        </a:p>
      </dgm:t>
    </dgm:pt>
  </dgm:ptLst>
  <dgm:cxnLst>
    <dgm:cxn modelId="{AB00217B-3475-445A-BB6D-826141E904AE}" srcId="{22452389-283D-4692-AC6A-F0B6D2DB957F}" destId="{479D386C-CD72-4A27-89F6-9AD8509884CC}" srcOrd="2" destOrd="0" parTransId="{3329782F-6A52-4376-AEB9-E17EBCEF1E11}" sibTransId="{3919DA45-676B-48E3-8706-22E4D9F5E013}"/>
    <dgm:cxn modelId="{B27515CE-BF92-463B-BFC0-960ADDEE5772}" srcId="{22452389-283D-4692-AC6A-F0B6D2DB957F}" destId="{CC84A6A0-56AD-433A-82FB-97EF9E5DDFEC}" srcOrd="0"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3" destOrd="0" parTransId="{4F618A0B-34AE-4EA4-9969-1287AD83EE7C}" sibTransId="{6360996A-3051-4E53-98D9-883182C52594}"/>
    <dgm:cxn modelId="{1D047EED-0FCC-4616-9698-7A0A5617D2A6}" type="presOf" srcId="{2493BC49-8157-469F-B621-BF44F6E1D466}" destId="{BFD7EC7E-A1CA-43C4-BE65-CAB2546B8C70}" srcOrd="0" destOrd="0" presId="urn:microsoft.com/office/officeart/2005/8/layout/chevron1"/>
    <dgm:cxn modelId="{F1805C24-152D-4171-99F3-5D5A78862B1C}" type="presOf" srcId="{22452389-283D-4692-AC6A-F0B6D2DB957F}" destId="{4106300A-70CC-495F-881C-B587021682D0}" srcOrd="0" destOrd="0" presId="urn:microsoft.com/office/officeart/2005/8/layout/chevron1"/>
    <dgm:cxn modelId="{711D7192-4080-48AF-AB0A-7B0DC6ED813E}" type="presOf" srcId="{479D386C-CD72-4A27-89F6-9AD8509884CC}" destId="{6A1FD2D0-DE9F-4431-9EB4-E2CB3ACBD2CB}" srcOrd="0" destOrd="0" presId="urn:microsoft.com/office/officeart/2005/8/layout/chevron1"/>
    <dgm:cxn modelId="{8CC14762-16E5-4B56-A947-185639A48C41}" srcId="{22452389-283D-4692-AC6A-F0B6D2DB957F}" destId="{5406F654-8E20-4B14-BBCB-1DC73A68145B}" srcOrd="1" destOrd="0" parTransId="{3618AF97-DAF9-49D9-8FE9-DA3AB76D8E8E}" sibTransId="{CF3419C5-5067-4D64-A93B-082C6351C119}"/>
    <dgm:cxn modelId="{F9A6C704-CA41-4E72-A9BC-9F9E5BB27475}" type="presOf" srcId="{5406F654-8E20-4B14-BBCB-1DC73A68145B}" destId="{5EDD29CA-6C60-40C5-B9F8-DC1A2C28B94C}" srcOrd="0" destOrd="0" presId="urn:microsoft.com/office/officeart/2005/8/layout/chevron1"/>
    <dgm:cxn modelId="{2989377B-817D-4240-9F3B-462B99006026}" type="presParOf" srcId="{4106300A-70CC-495F-881C-B587021682D0}" destId="{8D6B31DF-2713-47AD-AB13-01C323D42D15}" srcOrd="0" destOrd="0" presId="urn:microsoft.com/office/officeart/2005/8/layout/chevron1"/>
    <dgm:cxn modelId="{28BFFAE5-4D6C-4396-9AC2-E616BC81888F}" type="presParOf" srcId="{4106300A-70CC-495F-881C-B587021682D0}" destId="{24824730-1819-41A0-953D-DFAD77615B7C}" srcOrd="1" destOrd="0" presId="urn:microsoft.com/office/officeart/2005/8/layout/chevron1"/>
    <dgm:cxn modelId="{1CFD2439-D724-41CA-8F79-03F05B66E8AB}" type="presParOf" srcId="{4106300A-70CC-495F-881C-B587021682D0}" destId="{5EDD29CA-6C60-40C5-B9F8-DC1A2C28B94C}" srcOrd="2" destOrd="0" presId="urn:microsoft.com/office/officeart/2005/8/layout/chevron1"/>
    <dgm:cxn modelId="{B82327EC-C8CE-4218-B870-93136094A415}" type="presParOf" srcId="{4106300A-70CC-495F-881C-B587021682D0}" destId="{2B1A9C4B-2CBC-42CD-B9C3-0A8416E2242F}" srcOrd="3" destOrd="0" presId="urn:microsoft.com/office/officeart/2005/8/layout/chevron1"/>
    <dgm:cxn modelId="{859179CF-6ECB-42F0-9DB2-E926B8C1DAA6}" type="presParOf" srcId="{4106300A-70CC-495F-881C-B587021682D0}" destId="{6A1FD2D0-DE9F-4431-9EB4-E2CB3ACBD2CB}" srcOrd="4" destOrd="0" presId="urn:microsoft.com/office/officeart/2005/8/layout/chevron1"/>
    <dgm:cxn modelId="{56DC5BC8-D039-46BB-971B-CA3E5601EBE6}" type="presParOf" srcId="{4106300A-70CC-495F-881C-B587021682D0}" destId="{212F556E-4C33-4D85-A1A8-408E6018B90E}" srcOrd="5" destOrd="0" presId="urn:microsoft.com/office/officeart/2005/8/layout/chevron1"/>
    <dgm:cxn modelId="{3AA9600F-58A7-4B03-9FE3-B90B56D67008}" type="presParOf" srcId="{4106300A-70CC-495F-881C-B587021682D0}" destId="{BFD7EC7E-A1CA-43C4-BE65-CAB2546B8C70}" srcOrd="6"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CC84A6A0-56AD-433A-82FB-97EF9E5DDFEC}">
      <dgm:prSet phldrT="[テキスト]" custT="1"/>
      <dgm:spPr>
        <a:ln>
          <a:solidFill>
            <a:srgbClr val="FF0000"/>
          </a:solidFill>
        </a:ln>
      </dgm:spPr>
      <dgm:t>
        <a:bodyPr/>
        <a:lstStyle/>
        <a:p>
          <a:r>
            <a:rPr kumimoji="1" lang="ja-JP" altLang="en-US" sz="2400" b="1" dirty="0" smtClean="0"/>
            <a:t>大域探索</a:t>
          </a:r>
          <a:endParaRPr kumimoji="1" lang="ja-JP" altLang="en-US" sz="2400" b="1" dirty="0"/>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a:ln>
          <a:solidFill>
            <a:srgbClr val="FF0000"/>
          </a:solidFill>
        </a:ln>
      </dgm:spPr>
      <dgm:t>
        <a:bodyPr/>
        <a:lstStyle/>
        <a:p>
          <a:r>
            <a:rPr kumimoji="1" lang="ja-JP" altLang="en-US" sz="2400" b="1" dirty="0" smtClean="0"/>
            <a:t>局所探索</a:t>
          </a:r>
          <a:endParaRPr kumimoji="1" lang="ja-JP" altLang="en-US" sz="2400" b="1" dirty="0"/>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a:solidFill>
          <a:schemeClr val="accent5"/>
        </a:solidFill>
        <a:ln>
          <a:solidFill>
            <a:srgbClr val="FF0000"/>
          </a:solidFill>
        </a:ln>
      </dgm:spPr>
      <dgm:t>
        <a:bodyPr/>
        <a:lstStyle/>
        <a:p>
          <a:r>
            <a:rPr kumimoji="1" lang="ja-JP" altLang="en-US" sz="2400" b="1" dirty="0" smtClean="0">
              <a:solidFill>
                <a:schemeClr val="bg1"/>
              </a:solidFill>
            </a:rPr>
            <a:t>ランダム</a:t>
          </a:r>
          <a:r>
            <a:rPr kumimoji="1" lang="en-US" altLang="ja-JP" sz="2400" b="1" dirty="0" smtClean="0">
              <a:solidFill>
                <a:schemeClr val="bg1"/>
              </a:solidFill>
            </a:rPr>
            <a:t/>
          </a:r>
          <a:br>
            <a:rPr kumimoji="1" lang="en-US" altLang="ja-JP" sz="2400" b="1" dirty="0" smtClean="0">
              <a:solidFill>
                <a:schemeClr val="bg1"/>
              </a:solidFill>
            </a:rPr>
          </a:br>
          <a:r>
            <a:rPr kumimoji="1" lang="ja-JP" altLang="en-US" sz="2400" b="1" dirty="0" smtClean="0">
              <a:solidFill>
                <a:schemeClr val="bg1"/>
              </a:solidFill>
            </a:rPr>
            <a:t>探索</a:t>
          </a:r>
          <a:endParaRPr kumimoji="1" lang="ja-JP" altLang="en-US" sz="2400" b="1" dirty="0">
            <a:solidFill>
              <a:schemeClr val="bg1"/>
            </a:solidFill>
          </a:endParaRPr>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dgm:t>
        <a:bodyPr/>
        <a:lstStyle/>
        <a:p>
          <a:r>
            <a:rPr kumimoji="1" lang="ja-JP" altLang="en-US" sz="2400" b="1" dirty="0" smtClean="0"/>
            <a:t>評価</a:t>
          </a:r>
          <a:r>
            <a:rPr kumimoji="1" lang="en-US" altLang="ja-JP" sz="2400" b="1" dirty="0" smtClean="0"/>
            <a:t/>
          </a:r>
          <a:br>
            <a:rPr kumimoji="1" lang="en-US" altLang="ja-JP" sz="2400" b="1" dirty="0" smtClean="0"/>
          </a:br>
          <a:r>
            <a:rPr kumimoji="1" lang="ja-JP" altLang="en-US" sz="2400" b="1" dirty="0" smtClean="0"/>
            <a:t>と更新</a:t>
          </a:r>
          <a:endParaRPr kumimoji="1" lang="ja-JP" altLang="en-US" sz="2400" b="1" dirty="0"/>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8D6B31DF-2713-47AD-AB13-01C323D42D15}" type="pres">
      <dgm:prSet presAssocID="{CC84A6A0-56AD-433A-82FB-97EF9E5DDFEC}" presName="parTxOnly" presStyleLbl="node1" presStyleIdx="0" presStyleCnt="4">
        <dgm:presLayoutVars>
          <dgm:chMax val="0"/>
          <dgm:chPref val="0"/>
          <dgm:bulletEnabled val="1"/>
        </dgm:presLayoutVars>
      </dgm:prSet>
      <dgm:spPr/>
      <dgm:t>
        <a:bodyPr/>
        <a:lstStyle/>
        <a:p>
          <a:endParaRPr kumimoji="1" lang="ja-JP" altLang="en-US"/>
        </a:p>
      </dgm:t>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1" presStyleCnt="4">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2" presStyleCnt="4">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3" presStyleCnt="4">
        <dgm:presLayoutVars>
          <dgm:chMax val="0"/>
          <dgm:chPref val="0"/>
          <dgm:bulletEnabled val="1"/>
        </dgm:presLayoutVars>
      </dgm:prSet>
      <dgm:spPr/>
      <dgm:t>
        <a:bodyPr/>
        <a:lstStyle/>
        <a:p>
          <a:endParaRPr kumimoji="1" lang="ja-JP" altLang="en-US"/>
        </a:p>
      </dgm:t>
    </dgm:pt>
  </dgm:ptLst>
  <dgm:cxnLst>
    <dgm:cxn modelId="{AB00217B-3475-445A-BB6D-826141E904AE}" srcId="{22452389-283D-4692-AC6A-F0B6D2DB957F}" destId="{479D386C-CD72-4A27-89F6-9AD8509884CC}" srcOrd="2" destOrd="0" parTransId="{3329782F-6A52-4376-AEB9-E17EBCEF1E11}" sibTransId="{3919DA45-676B-48E3-8706-22E4D9F5E013}"/>
    <dgm:cxn modelId="{B27515CE-BF92-463B-BFC0-960ADDEE5772}" srcId="{22452389-283D-4692-AC6A-F0B6D2DB957F}" destId="{CC84A6A0-56AD-433A-82FB-97EF9E5DDFEC}" srcOrd="0"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3" destOrd="0" parTransId="{4F618A0B-34AE-4EA4-9969-1287AD83EE7C}" sibTransId="{6360996A-3051-4E53-98D9-883182C52594}"/>
    <dgm:cxn modelId="{1D047EED-0FCC-4616-9698-7A0A5617D2A6}" type="presOf" srcId="{2493BC49-8157-469F-B621-BF44F6E1D466}" destId="{BFD7EC7E-A1CA-43C4-BE65-CAB2546B8C70}" srcOrd="0" destOrd="0" presId="urn:microsoft.com/office/officeart/2005/8/layout/chevron1"/>
    <dgm:cxn modelId="{F1805C24-152D-4171-99F3-5D5A78862B1C}" type="presOf" srcId="{22452389-283D-4692-AC6A-F0B6D2DB957F}" destId="{4106300A-70CC-495F-881C-B587021682D0}" srcOrd="0" destOrd="0" presId="urn:microsoft.com/office/officeart/2005/8/layout/chevron1"/>
    <dgm:cxn modelId="{711D7192-4080-48AF-AB0A-7B0DC6ED813E}" type="presOf" srcId="{479D386C-CD72-4A27-89F6-9AD8509884CC}" destId="{6A1FD2D0-DE9F-4431-9EB4-E2CB3ACBD2CB}" srcOrd="0" destOrd="0" presId="urn:microsoft.com/office/officeart/2005/8/layout/chevron1"/>
    <dgm:cxn modelId="{8CC14762-16E5-4B56-A947-185639A48C41}" srcId="{22452389-283D-4692-AC6A-F0B6D2DB957F}" destId="{5406F654-8E20-4B14-BBCB-1DC73A68145B}" srcOrd="1" destOrd="0" parTransId="{3618AF97-DAF9-49D9-8FE9-DA3AB76D8E8E}" sibTransId="{CF3419C5-5067-4D64-A93B-082C6351C119}"/>
    <dgm:cxn modelId="{F9A6C704-CA41-4E72-A9BC-9F9E5BB27475}" type="presOf" srcId="{5406F654-8E20-4B14-BBCB-1DC73A68145B}" destId="{5EDD29CA-6C60-40C5-B9F8-DC1A2C28B94C}" srcOrd="0" destOrd="0" presId="urn:microsoft.com/office/officeart/2005/8/layout/chevron1"/>
    <dgm:cxn modelId="{2989377B-817D-4240-9F3B-462B99006026}" type="presParOf" srcId="{4106300A-70CC-495F-881C-B587021682D0}" destId="{8D6B31DF-2713-47AD-AB13-01C323D42D15}" srcOrd="0" destOrd="0" presId="urn:microsoft.com/office/officeart/2005/8/layout/chevron1"/>
    <dgm:cxn modelId="{28BFFAE5-4D6C-4396-9AC2-E616BC81888F}" type="presParOf" srcId="{4106300A-70CC-495F-881C-B587021682D0}" destId="{24824730-1819-41A0-953D-DFAD77615B7C}" srcOrd="1" destOrd="0" presId="urn:microsoft.com/office/officeart/2005/8/layout/chevron1"/>
    <dgm:cxn modelId="{1CFD2439-D724-41CA-8F79-03F05B66E8AB}" type="presParOf" srcId="{4106300A-70CC-495F-881C-B587021682D0}" destId="{5EDD29CA-6C60-40C5-B9F8-DC1A2C28B94C}" srcOrd="2" destOrd="0" presId="urn:microsoft.com/office/officeart/2005/8/layout/chevron1"/>
    <dgm:cxn modelId="{B82327EC-C8CE-4218-B870-93136094A415}" type="presParOf" srcId="{4106300A-70CC-495F-881C-B587021682D0}" destId="{2B1A9C4B-2CBC-42CD-B9C3-0A8416E2242F}" srcOrd="3" destOrd="0" presId="urn:microsoft.com/office/officeart/2005/8/layout/chevron1"/>
    <dgm:cxn modelId="{859179CF-6ECB-42F0-9DB2-E926B8C1DAA6}" type="presParOf" srcId="{4106300A-70CC-495F-881C-B587021682D0}" destId="{6A1FD2D0-DE9F-4431-9EB4-E2CB3ACBD2CB}" srcOrd="4" destOrd="0" presId="urn:microsoft.com/office/officeart/2005/8/layout/chevron1"/>
    <dgm:cxn modelId="{56DC5BC8-D039-46BB-971B-CA3E5601EBE6}" type="presParOf" srcId="{4106300A-70CC-495F-881C-B587021682D0}" destId="{212F556E-4C33-4D85-A1A8-408E6018B90E}" srcOrd="5" destOrd="0" presId="urn:microsoft.com/office/officeart/2005/8/layout/chevron1"/>
    <dgm:cxn modelId="{3AA9600F-58A7-4B03-9FE3-B90B56D67008}" type="presParOf" srcId="{4106300A-70CC-495F-881C-B587021682D0}" destId="{BFD7EC7E-A1CA-43C4-BE65-CAB2546B8C70}"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CC84A6A0-56AD-433A-82FB-97EF9E5DDFEC}">
      <dgm:prSet phldrT="[テキスト]" custT="1"/>
      <dgm:spPr/>
      <dgm:t>
        <a:bodyPr/>
        <a:lstStyle/>
        <a:p>
          <a:r>
            <a:rPr kumimoji="1" lang="ja-JP" altLang="en-US" sz="2400" b="1" dirty="0" smtClean="0"/>
            <a:t>大域探索</a:t>
          </a:r>
          <a:endParaRPr kumimoji="1" lang="ja-JP" altLang="en-US" sz="2400" b="1" dirty="0"/>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dgm:t>
        <a:bodyPr/>
        <a:lstStyle/>
        <a:p>
          <a:r>
            <a:rPr kumimoji="1" lang="ja-JP" altLang="en-US" sz="2400" b="1" dirty="0" smtClean="0"/>
            <a:t>局所探索</a:t>
          </a:r>
          <a:endParaRPr kumimoji="1" lang="ja-JP" altLang="en-US" sz="2400" b="1" dirty="0"/>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dgm:t>
        <a:bodyPr/>
        <a:lstStyle/>
        <a:p>
          <a:r>
            <a:rPr kumimoji="1" lang="ja-JP" altLang="en-US" sz="2400" b="1" dirty="0" smtClean="0"/>
            <a:t>ランダム</a:t>
          </a:r>
          <a:r>
            <a:rPr kumimoji="1" lang="en-US" altLang="ja-JP" sz="2400" b="1" dirty="0" smtClean="0"/>
            <a:t/>
          </a:r>
          <a:br>
            <a:rPr kumimoji="1" lang="en-US" altLang="ja-JP" sz="2400" b="1" dirty="0" smtClean="0"/>
          </a:br>
          <a:r>
            <a:rPr kumimoji="1" lang="ja-JP" altLang="en-US" sz="2400" b="1" dirty="0" smtClean="0"/>
            <a:t>探索</a:t>
          </a:r>
          <a:endParaRPr kumimoji="1" lang="ja-JP" altLang="en-US" sz="2400" b="1" dirty="0"/>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a:solidFill>
          <a:schemeClr val="accent5"/>
        </a:solidFill>
      </dgm:spPr>
      <dgm:t>
        <a:bodyPr/>
        <a:lstStyle/>
        <a:p>
          <a:r>
            <a:rPr kumimoji="1" lang="ja-JP" altLang="en-US" sz="2400" b="1" dirty="0" smtClean="0">
              <a:solidFill>
                <a:schemeClr val="bg1"/>
              </a:solidFill>
            </a:rPr>
            <a:t>評価</a:t>
          </a:r>
          <a:r>
            <a:rPr kumimoji="1" lang="en-US" altLang="ja-JP" sz="2400" b="1" dirty="0" smtClean="0">
              <a:solidFill>
                <a:schemeClr val="bg1"/>
              </a:solidFill>
            </a:rPr>
            <a:t/>
          </a:r>
          <a:br>
            <a:rPr kumimoji="1" lang="en-US" altLang="ja-JP" sz="2400" b="1" dirty="0" smtClean="0">
              <a:solidFill>
                <a:schemeClr val="bg1"/>
              </a:solidFill>
            </a:rPr>
          </a:br>
          <a:r>
            <a:rPr kumimoji="1" lang="ja-JP" altLang="en-US" sz="2400" b="1" dirty="0" smtClean="0">
              <a:solidFill>
                <a:schemeClr val="bg1"/>
              </a:solidFill>
            </a:rPr>
            <a:t>と更新</a:t>
          </a:r>
          <a:endParaRPr kumimoji="1" lang="ja-JP" altLang="en-US" sz="2400" b="1" dirty="0">
            <a:solidFill>
              <a:schemeClr val="bg1"/>
            </a:solidFill>
          </a:endParaRPr>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8D6B31DF-2713-47AD-AB13-01C323D42D15}" type="pres">
      <dgm:prSet presAssocID="{CC84A6A0-56AD-433A-82FB-97EF9E5DDFEC}" presName="parTxOnly" presStyleLbl="node1" presStyleIdx="0" presStyleCnt="4">
        <dgm:presLayoutVars>
          <dgm:chMax val="0"/>
          <dgm:chPref val="0"/>
          <dgm:bulletEnabled val="1"/>
        </dgm:presLayoutVars>
      </dgm:prSet>
      <dgm:spPr/>
      <dgm:t>
        <a:bodyPr/>
        <a:lstStyle/>
        <a:p>
          <a:endParaRPr kumimoji="1" lang="ja-JP" altLang="en-US"/>
        </a:p>
      </dgm:t>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1" presStyleCnt="4">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2" presStyleCnt="4">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3" presStyleCnt="4">
        <dgm:presLayoutVars>
          <dgm:chMax val="0"/>
          <dgm:chPref val="0"/>
          <dgm:bulletEnabled val="1"/>
        </dgm:presLayoutVars>
      </dgm:prSet>
      <dgm:spPr/>
      <dgm:t>
        <a:bodyPr/>
        <a:lstStyle/>
        <a:p>
          <a:endParaRPr kumimoji="1" lang="ja-JP" altLang="en-US"/>
        </a:p>
      </dgm:t>
    </dgm:pt>
  </dgm:ptLst>
  <dgm:cxnLst>
    <dgm:cxn modelId="{AB00217B-3475-445A-BB6D-826141E904AE}" srcId="{22452389-283D-4692-AC6A-F0B6D2DB957F}" destId="{479D386C-CD72-4A27-89F6-9AD8509884CC}" srcOrd="2" destOrd="0" parTransId="{3329782F-6A52-4376-AEB9-E17EBCEF1E11}" sibTransId="{3919DA45-676B-48E3-8706-22E4D9F5E013}"/>
    <dgm:cxn modelId="{B27515CE-BF92-463B-BFC0-960ADDEE5772}" srcId="{22452389-283D-4692-AC6A-F0B6D2DB957F}" destId="{CC84A6A0-56AD-433A-82FB-97EF9E5DDFEC}" srcOrd="0"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3" destOrd="0" parTransId="{4F618A0B-34AE-4EA4-9969-1287AD83EE7C}" sibTransId="{6360996A-3051-4E53-98D9-883182C52594}"/>
    <dgm:cxn modelId="{1D047EED-0FCC-4616-9698-7A0A5617D2A6}" type="presOf" srcId="{2493BC49-8157-469F-B621-BF44F6E1D466}" destId="{BFD7EC7E-A1CA-43C4-BE65-CAB2546B8C70}" srcOrd="0" destOrd="0" presId="urn:microsoft.com/office/officeart/2005/8/layout/chevron1"/>
    <dgm:cxn modelId="{F1805C24-152D-4171-99F3-5D5A78862B1C}" type="presOf" srcId="{22452389-283D-4692-AC6A-F0B6D2DB957F}" destId="{4106300A-70CC-495F-881C-B587021682D0}" srcOrd="0" destOrd="0" presId="urn:microsoft.com/office/officeart/2005/8/layout/chevron1"/>
    <dgm:cxn modelId="{711D7192-4080-48AF-AB0A-7B0DC6ED813E}" type="presOf" srcId="{479D386C-CD72-4A27-89F6-9AD8509884CC}" destId="{6A1FD2D0-DE9F-4431-9EB4-E2CB3ACBD2CB}" srcOrd="0" destOrd="0" presId="urn:microsoft.com/office/officeart/2005/8/layout/chevron1"/>
    <dgm:cxn modelId="{8CC14762-16E5-4B56-A947-185639A48C41}" srcId="{22452389-283D-4692-AC6A-F0B6D2DB957F}" destId="{5406F654-8E20-4B14-BBCB-1DC73A68145B}" srcOrd="1" destOrd="0" parTransId="{3618AF97-DAF9-49D9-8FE9-DA3AB76D8E8E}" sibTransId="{CF3419C5-5067-4D64-A93B-082C6351C119}"/>
    <dgm:cxn modelId="{F9A6C704-CA41-4E72-A9BC-9F9E5BB27475}" type="presOf" srcId="{5406F654-8E20-4B14-BBCB-1DC73A68145B}" destId="{5EDD29CA-6C60-40C5-B9F8-DC1A2C28B94C}" srcOrd="0" destOrd="0" presId="urn:microsoft.com/office/officeart/2005/8/layout/chevron1"/>
    <dgm:cxn modelId="{2989377B-817D-4240-9F3B-462B99006026}" type="presParOf" srcId="{4106300A-70CC-495F-881C-B587021682D0}" destId="{8D6B31DF-2713-47AD-AB13-01C323D42D15}" srcOrd="0" destOrd="0" presId="urn:microsoft.com/office/officeart/2005/8/layout/chevron1"/>
    <dgm:cxn modelId="{28BFFAE5-4D6C-4396-9AC2-E616BC81888F}" type="presParOf" srcId="{4106300A-70CC-495F-881C-B587021682D0}" destId="{24824730-1819-41A0-953D-DFAD77615B7C}" srcOrd="1" destOrd="0" presId="urn:microsoft.com/office/officeart/2005/8/layout/chevron1"/>
    <dgm:cxn modelId="{1CFD2439-D724-41CA-8F79-03F05B66E8AB}" type="presParOf" srcId="{4106300A-70CC-495F-881C-B587021682D0}" destId="{5EDD29CA-6C60-40C5-B9F8-DC1A2C28B94C}" srcOrd="2" destOrd="0" presId="urn:microsoft.com/office/officeart/2005/8/layout/chevron1"/>
    <dgm:cxn modelId="{B82327EC-C8CE-4218-B870-93136094A415}" type="presParOf" srcId="{4106300A-70CC-495F-881C-B587021682D0}" destId="{2B1A9C4B-2CBC-42CD-B9C3-0A8416E2242F}" srcOrd="3" destOrd="0" presId="urn:microsoft.com/office/officeart/2005/8/layout/chevron1"/>
    <dgm:cxn modelId="{859179CF-6ECB-42F0-9DB2-E926B8C1DAA6}" type="presParOf" srcId="{4106300A-70CC-495F-881C-B587021682D0}" destId="{6A1FD2D0-DE9F-4431-9EB4-E2CB3ACBD2CB}" srcOrd="4" destOrd="0" presId="urn:microsoft.com/office/officeart/2005/8/layout/chevron1"/>
    <dgm:cxn modelId="{56DC5BC8-D039-46BB-971B-CA3E5601EBE6}" type="presParOf" srcId="{4106300A-70CC-495F-881C-B587021682D0}" destId="{212F556E-4C33-4D85-A1A8-408E6018B90E}" srcOrd="5" destOrd="0" presId="urn:microsoft.com/office/officeart/2005/8/layout/chevron1"/>
    <dgm:cxn modelId="{3AA9600F-58A7-4B03-9FE3-B90B56D67008}" type="presParOf" srcId="{4106300A-70CC-495F-881C-B587021682D0}" destId="{BFD7EC7E-A1CA-43C4-BE65-CAB2546B8C70}" srcOrd="6" destOrd="0" presId="urn:microsoft.com/office/officeart/2005/8/layout/chevron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B41A4270-FF2D-4F7C-ADAE-7453BB628037}">
      <dgm:prSet phldrT="[テキスト]" custT="1"/>
      <dgm:spPr>
        <a:solidFill>
          <a:schemeClr val="accent1"/>
        </a:solidFill>
      </dgm:spPr>
      <dgm:t>
        <a:bodyPr/>
        <a:lstStyle/>
        <a:p>
          <a:r>
            <a:rPr kumimoji="1" lang="ja-JP" altLang="en-US" sz="2400" b="1" dirty="0" smtClean="0">
              <a:solidFill>
                <a:schemeClr val="bg1"/>
              </a:solidFill>
            </a:rPr>
            <a:t>初期個体の生成</a:t>
          </a:r>
          <a:endParaRPr kumimoji="1" lang="ja-JP" altLang="en-US" sz="2400" b="1" dirty="0">
            <a:solidFill>
              <a:schemeClr val="bg1"/>
            </a:solidFill>
          </a:endParaRPr>
        </a:p>
      </dgm:t>
    </dgm:pt>
    <dgm:pt modelId="{135713C9-5FD5-48F8-832E-CB6073F5D256}" type="parTrans" cxnId="{115054B8-CA44-4770-A092-D81AB36DA372}">
      <dgm:prSet/>
      <dgm:spPr/>
      <dgm:t>
        <a:bodyPr/>
        <a:lstStyle/>
        <a:p>
          <a:endParaRPr kumimoji="1" lang="ja-JP" altLang="en-US" sz="2000" b="1"/>
        </a:p>
      </dgm:t>
    </dgm:pt>
    <dgm:pt modelId="{F0103C5D-BC42-4BE7-8B82-D771F752C40D}" type="sibTrans" cxnId="{115054B8-CA44-4770-A092-D81AB36DA372}">
      <dgm:prSet/>
      <dgm:spPr/>
      <dgm:t>
        <a:bodyPr/>
        <a:lstStyle/>
        <a:p>
          <a:endParaRPr kumimoji="1" lang="ja-JP" altLang="en-US" sz="2000" b="1"/>
        </a:p>
      </dgm:t>
    </dgm:pt>
    <dgm:pt modelId="{CC84A6A0-56AD-433A-82FB-97EF9E5DDFEC}">
      <dgm:prSet phldrT="[テキスト]" custT="1"/>
      <dgm:spPr/>
      <dgm:t>
        <a:bodyPr/>
        <a:lstStyle/>
        <a:p>
          <a:r>
            <a:rPr kumimoji="1" lang="ja-JP" altLang="en-US" sz="2400" b="1" dirty="0" smtClean="0"/>
            <a:t>大域探索</a:t>
          </a:r>
          <a:endParaRPr kumimoji="1" lang="ja-JP" altLang="en-US" sz="2400" b="1" dirty="0"/>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dgm:t>
        <a:bodyPr/>
        <a:lstStyle/>
        <a:p>
          <a:r>
            <a:rPr kumimoji="1" lang="ja-JP" altLang="en-US" sz="2400" b="1" dirty="0" smtClean="0"/>
            <a:t>局所探索</a:t>
          </a:r>
          <a:endParaRPr kumimoji="1" lang="ja-JP" altLang="en-US" sz="2400" b="1" dirty="0"/>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dgm:t>
        <a:bodyPr/>
        <a:lstStyle/>
        <a:p>
          <a:r>
            <a:rPr kumimoji="1" lang="ja-JP" altLang="en-US" sz="2400" b="1" dirty="0" smtClean="0"/>
            <a:t>ランダム</a:t>
          </a:r>
          <a:r>
            <a:rPr kumimoji="1" lang="en-US" altLang="ja-JP" sz="2400" b="1" dirty="0" smtClean="0"/>
            <a:t/>
          </a:r>
          <a:br>
            <a:rPr kumimoji="1" lang="en-US" altLang="ja-JP" sz="2400" b="1" dirty="0" smtClean="0"/>
          </a:br>
          <a:r>
            <a:rPr kumimoji="1" lang="ja-JP" altLang="en-US" sz="2400" b="1" dirty="0" smtClean="0"/>
            <a:t>探索</a:t>
          </a:r>
          <a:endParaRPr kumimoji="1" lang="ja-JP" altLang="en-US" sz="2400" b="1" dirty="0"/>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dgm:t>
        <a:bodyPr/>
        <a:lstStyle/>
        <a:p>
          <a:r>
            <a:rPr kumimoji="1" lang="ja-JP" altLang="en-US" sz="2400" b="1" dirty="0" smtClean="0"/>
            <a:t>評価</a:t>
          </a:r>
          <a:r>
            <a:rPr kumimoji="1" lang="en-US" altLang="ja-JP" sz="2400" b="1" dirty="0" smtClean="0"/>
            <a:t/>
          </a:r>
          <a:br>
            <a:rPr kumimoji="1" lang="en-US" altLang="ja-JP" sz="2400" b="1" dirty="0" smtClean="0"/>
          </a:br>
          <a:r>
            <a:rPr kumimoji="1" lang="ja-JP" altLang="en-US" sz="2400" b="1" dirty="0" smtClean="0"/>
            <a:t>と更新</a:t>
          </a:r>
          <a:endParaRPr kumimoji="1" lang="ja-JP" altLang="en-US" sz="2400" b="1" dirty="0"/>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FD864A47-374F-4BC7-9A8F-A992896F90CC}" type="pres">
      <dgm:prSet presAssocID="{B41A4270-FF2D-4F7C-ADAE-7453BB628037}" presName="parTxOnly" presStyleLbl="node1" presStyleIdx="0" presStyleCnt="5">
        <dgm:presLayoutVars>
          <dgm:chMax val="0"/>
          <dgm:chPref val="0"/>
          <dgm:bulletEnabled val="1"/>
        </dgm:presLayoutVars>
      </dgm:prSet>
      <dgm:spPr/>
      <dgm:t>
        <a:bodyPr/>
        <a:lstStyle/>
        <a:p>
          <a:endParaRPr kumimoji="1" lang="ja-JP" altLang="en-US"/>
        </a:p>
      </dgm:t>
    </dgm:pt>
    <dgm:pt modelId="{E7A055D2-BEDB-4F7F-A731-36F296F9023D}" type="pres">
      <dgm:prSet presAssocID="{F0103C5D-BC42-4BE7-8B82-D771F752C40D}" presName="parTxOnlySpace" presStyleCnt="0"/>
      <dgm:spPr/>
    </dgm:pt>
    <dgm:pt modelId="{8D6B31DF-2713-47AD-AB13-01C323D42D15}" type="pres">
      <dgm:prSet presAssocID="{CC84A6A0-56AD-433A-82FB-97EF9E5DDFEC}" presName="parTxOnly" presStyleLbl="node1" presStyleIdx="1" presStyleCnt="5">
        <dgm:presLayoutVars>
          <dgm:chMax val="0"/>
          <dgm:chPref val="0"/>
          <dgm:bulletEnabled val="1"/>
        </dgm:presLayoutVars>
      </dgm:prSet>
      <dgm:spPr/>
      <dgm:t>
        <a:bodyPr/>
        <a:lstStyle/>
        <a:p>
          <a:endParaRPr kumimoji="1" lang="ja-JP" altLang="en-US"/>
        </a:p>
      </dgm:t>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2" presStyleCnt="5">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3" presStyleCnt="5">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4" presStyleCnt="5">
        <dgm:presLayoutVars>
          <dgm:chMax val="0"/>
          <dgm:chPref val="0"/>
          <dgm:bulletEnabled val="1"/>
        </dgm:presLayoutVars>
      </dgm:prSet>
      <dgm:spPr/>
      <dgm:t>
        <a:bodyPr/>
        <a:lstStyle/>
        <a:p>
          <a:endParaRPr kumimoji="1" lang="ja-JP" altLang="en-US"/>
        </a:p>
      </dgm:t>
    </dgm:pt>
  </dgm:ptLst>
  <dgm:cxnLst>
    <dgm:cxn modelId="{47158E36-51BA-4797-9F19-F133AD6B594F}" type="presOf" srcId="{B41A4270-FF2D-4F7C-ADAE-7453BB628037}" destId="{FD864A47-374F-4BC7-9A8F-A992896F90CC}" srcOrd="0" destOrd="0" presId="urn:microsoft.com/office/officeart/2005/8/layout/chevron1"/>
    <dgm:cxn modelId="{AB00217B-3475-445A-BB6D-826141E904AE}" srcId="{22452389-283D-4692-AC6A-F0B6D2DB957F}" destId="{479D386C-CD72-4A27-89F6-9AD8509884CC}" srcOrd="3" destOrd="0" parTransId="{3329782F-6A52-4376-AEB9-E17EBCEF1E11}" sibTransId="{3919DA45-676B-48E3-8706-22E4D9F5E013}"/>
    <dgm:cxn modelId="{B27515CE-BF92-463B-BFC0-960ADDEE5772}" srcId="{22452389-283D-4692-AC6A-F0B6D2DB957F}" destId="{CC84A6A0-56AD-433A-82FB-97EF9E5DDFEC}" srcOrd="1"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4" destOrd="0" parTransId="{4F618A0B-34AE-4EA4-9969-1287AD83EE7C}" sibTransId="{6360996A-3051-4E53-98D9-883182C52594}"/>
    <dgm:cxn modelId="{1D047EED-0FCC-4616-9698-7A0A5617D2A6}" type="presOf" srcId="{2493BC49-8157-469F-B621-BF44F6E1D466}" destId="{BFD7EC7E-A1CA-43C4-BE65-CAB2546B8C70}" srcOrd="0" destOrd="0" presId="urn:microsoft.com/office/officeart/2005/8/layout/chevron1"/>
    <dgm:cxn modelId="{F1805C24-152D-4171-99F3-5D5A78862B1C}" type="presOf" srcId="{22452389-283D-4692-AC6A-F0B6D2DB957F}" destId="{4106300A-70CC-495F-881C-B587021682D0}" srcOrd="0" destOrd="0" presId="urn:microsoft.com/office/officeart/2005/8/layout/chevron1"/>
    <dgm:cxn modelId="{115054B8-CA44-4770-A092-D81AB36DA372}" srcId="{22452389-283D-4692-AC6A-F0B6D2DB957F}" destId="{B41A4270-FF2D-4F7C-ADAE-7453BB628037}" srcOrd="0" destOrd="0" parTransId="{135713C9-5FD5-48F8-832E-CB6073F5D256}" sibTransId="{F0103C5D-BC42-4BE7-8B82-D771F752C40D}"/>
    <dgm:cxn modelId="{711D7192-4080-48AF-AB0A-7B0DC6ED813E}" type="presOf" srcId="{479D386C-CD72-4A27-89F6-9AD8509884CC}" destId="{6A1FD2D0-DE9F-4431-9EB4-E2CB3ACBD2CB}" srcOrd="0" destOrd="0" presId="urn:microsoft.com/office/officeart/2005/8/layout/chevron1"/>
    <dgm:cxn modelId="{8CC14762-16E5-4B56-A947-185639A48C41}" srcId="{22452389-283D-4692-AC6A-F0B6D2DB957F}" destId="{5406F654-8E20-4B14-BBCB-1DC73A68145B}" srcOrd="2" destOrd="0" parTransId="{3618AF97-DAF9-49D9-8FE9-DA3AB76D8E8E}" sibTransId="{CF3419C5-5067-4D64-A93B-082C6351C119}"/>
    <dgm:cxn modelId="{F9A6C704-CA41-4E72-A9BC-9F9E5BB27475}" type="presOf" srcId="{5406F654-8E20-4B14-BBCB-1DC73A68145B}" destId="{5EDD29CA-6C60-40C5-B9F8-DC1A2C28B94C}" srcOrd="0" destOrd="0" presId="urn:microsoft.com/office/officeart/2005/8/layout/chevron1"/>
    <dgm:cxn modelId="{DBA90EC9-AB9E-449F-9173-58D60CD07550}" type="presParOf" srcId="{4106300A-70CC-495F-881C-B587021682D0}" destId="{FD864A47-374F-4BC7-9A8F-A992896F90CC}" srcOrd="0" destOrd="0" presId="urn:microsoft.com/office/officeart/2005/8/layout/chevron1"/>
    <dgm:cxn modelId="{CAB5983C-18FC-425C-B8B1-6B92C1063BA8}" type="presParOf" srcId="{4106300A-70CC-495F-881C-B587021682D0}" destId="{E7A055D2-BEDB-4F7F-A731-36F296F9023D}" srcOrd="1" destOrd="0" presId="urn:microsoft.com/office/officeart/2005/8/layout/chevron1"/>
    <dgm:cxn modelId="{2989377B-817D-4240-9F3B-462B99006026}" type="presParOf" srcId="{4106300A-70CC-495F-881C-B587021682D0}" destId="{8D6B31DF-2713-47AD-AB13-01C323D42D15}" srcOrd="2" destOrd="0" presId="urn:microsoft.com/office/officeart/2005/8/layout/chevron1"/>
    <dgm:cxn modelId="{28BFFAE5-4D6C-4396-9AC2-E616BC81888F}" type="presParOf" srcId="{4106300A-70CC-495F-881C-B587021682D0}" destId="{24824730-1819-41A0-953D-DFAD77615B7C}" srcOrd="3" destOrd="0" presId="urn:microsoft.com/office/officeart/2005/8/layout/chevron1"/>
    <dgm:cxn modelId="{1CFD2439-D724-41CA-8F79-03F05B66E8AB}" type="presParOf" srcId="{4106300A-70CC-495F-881C-B587021682D0}" destId="{5EDD29CA-6C60-40C5-B9F8-DC1A2C28B94C}" srcOrd="4" destOrd="0" presId="urn:microsoft.com/office/officeart/2005/8/layout/chevron1"/>
    <dgm:cxn modelId="{B82327EC-C8CE-4218-B870-93136094A415}" type="presParOf" srcId="{4106300A-70CC-495F-881C-B587021682D0}" destId="{2B1A9C4B-2CBC-42CD-B9C3-0A8416E2242F}" srcOrd="5" destOrd="0" presId="urn:microsoft.com/office/officeart/2005/8/layout/chevron1"/>
    <dgm:cxn modelId="{859179CF-6ECB-42F0-9DB2-E926B8C1DAA6}" type="presParOf" srcId="{4106300A-70CC-495F-881C-B587021682D0}" destId="{6A1FD2D0-DE9F-4431-9EB4-E2CB3ACBD2CB}" srcOrd="6" destOrd="0" presId="urn:microsoft.com/office/officeart/2005/8/layout/chevron1"/>
    <dgm:cxn modelId="{56DC5BC8-D039-46BB-971B-CA3E5601EBE6}" type="presParOf" srcId="{4106300A-70CC-495F-881C-B587021682D0}" destId="{212F556E-4C33-4D85-A1A8-408E6018B90E}" srcOrd="7" destOrd="0" presId="urn:microsoft.com/office/officeart/2005/8/layout/chevron1"/>
    <dgm:cxn modelId="{3AA9600F-58A7-4B03-9FE3-B90B56D67008}" type="presParOf" srcId="{4106300A-70CC-495F-881C-B587021682D0}" destId="{BFD7EC7E-A1CA-43C4-BE65-CAB2546B8C70}"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B31DF-2713-47AD-AB13-01C323D42D15}">
      <dsp:nvSpPr>
        <dsp:cNvPr id="0" name=""/>
        <dsp:cNvSpPr/>
      </dsp:nvSpPr>
      <dsp:spPr>
        <a:xfrm>
          <a:off x="4749" y="0"/>
          <a:ext cx="2764873" cy="855220"/>
        </a:xfrm>
        <a:prstGeom prst="chevron">
          <a:avLst/>
        </a:prstGeom>
        <a:solidFill>
          <a:schemeClr val="accent5"/>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大域探索</a:t>
          </a:r>
          <a:endParaRPr kumimoji="1" lang="ja-JP" altLang="en-US" sz="2400" b="1" kern="1200" dirty="0">
            <a:solidFill>
              <a:schemeClr val="bg1"/>
            </a:solidFill>
          </a:endParaRPr>
        </a:p>
      </dsp:txBody>
      <dsp:txXfrm>
        <a:off x="432359" y="0"/>
        <a:ext cx="1909653" cy="855220"/>
      </dsp:txXfrm>
    </dsp:sp>
    <dsp:sp modelId="{5EDD29CA-6C60-40C5-B9F8-DC1A2C28B94C}">
      <dsp:nvSpPr>
        <dsp:cNvPr id="0" name=""/>
        <dsp:cNvSpPr/>
      </dsp:nvSpPr>
      <dsp:spPr>
        <a:xfrm>
          <a:off x="2493135"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局所探索</a:t>
          </a:r>
          <a:endParaRPr kumimoji="1" lang="ja-JP" altLang="en-US" sz="2400" b="1" kern="1200" dirty="0"/>
        </a:p>
      </dsp:txBody>
      <dsp:txXfrm>
        <a:off x="2920745" y="0"/>
        <a:ext cx="1909653" cy="855220"/>
      </dsp:txXfrm>
    </dsp:sp>
    <dsp:sp modelId="{6A1FD2D0-DE9F-4431-9EB4-E2CB3ACBD2CB}">
      <dsp:nvSpPr>
        <dsp:cNvPr id="0" name=""/>
        <dsp:cNvSpPr/>
      </dsp:nvSpPr>
      <dsp:spPr>
        <a:xfrm>
          <a:off x="4981521"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ランダム</a:t>
          </a:r>
          <a:r>
            <a:rPr kumimoji="1" lang="en-US" altLang="ja-JP" sz="2400" b="1" kern="1200" dirty="0" smtClean="0"/>
            <a:t/>
          </a:r>
          <a:br>
            <a:rPr kumimoji="1" lang="en-US" altLang="ja-JP" sz="2400" b="1" kern="1200" dirty="0" smtClean="0"/>
          </a:br>
          <a:r>
            <a:rPr kumimoji="1" lang="ja-JP" altLang="en-US" sz="2400" b="1" kern="1200" dirty="0" smtClean="0"/>
            <a:t>探索</a:t>
          </a:r>
          <a:endParaRPr kumimoji="1" lang="ja-JP" altLang="en-US" sz="2400" b="1" kern="1200" dirty="0"/>
        </a:p>
      </dsp:txBody>
      <dsp:txXfrm>
        <a:off x="5409131" y="0"/>
        <a:ext cx="1909653" cy="855220"/>
      </dsp:txXfrm>
    </dsp:sp>
    <dsp:sp modelId="{BFD7EC7E-A1CA-43C4-BE65-CAB2546B8C70}">
      <dsp:nvSpPr>
        <dsp:cNvPr id="0" name=""/>
        <dsp:cNvSpPr/>
      </dsp:nvSpPr>
      <dsp:spPr>
        <a:xfrm>
          <a:off x="7469907"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評価</a:t>
          </a:r>
          <a:r>
            <a:rPr kumimoji="1" lang="en-US" altLang="ja-JP" sz="2400" b="1" kern="1200" dirty="0" smtClean="0"/>
            <a:t/>
          </a:r>
          <a:br>
            <a:rPr kumimoji="1" lang="en-US" altLang="ja-JP" sz="2400" b="1" kern="1200" dirty="0" smtClean="0"/>
          </a:br>
          <a:r>
            <a:rPr kumimoji="1" lang="ja-JP" altLang="en-US" sz="2400" b="1" kern="1200" dirty="0" smtClean="0"/>
            <a:t>と更新</a:t>
          </a:r>
          <a:endParaRPr kumimoji="1" lang="ja-JP" altLang="en-US" sz="2400" b="1" kern="1200" dirty="0"/>
        </a:p>
      </dsp:txBody>
      <dsp:txXfrm>
        <a:off x="7897517" y="0"/>
        <a:ext cx="1909653" cy="855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B31DF-2713-47AD-AB13-01C323D42D15}">
      <dsp:nvSpPr>
        <dsp:cNvPr id="0" name=""/>
        <dsp:cNvSpPr/>
      </dsp:nvSpPr>
      <dsp:spPr>
        <a:xfrm>
          <a:off x="4749"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大域探索</a:t>
          </a:r>
          <a:endParaRPr kumimoji="1" lang="ja-JP" altLang="en-US" sz="2400" b="1" kern="1200" dirty="0"/>
        </a:p>
      </dsp:txBody>
      <dsp:txXfrm>
        <a:off x="432359" y="0"/>
        <a:ext cx="1909653" cy="855220"/>
      </dsp:txXfrm>
    </dsp:sp>
    <dsp:sp modelId="{5EDD29CA-6C60-40C5-B9F8-DC1A2C28B94C}">
      <dsp:nvSpPr>
        <dsp:cNvPr id="0" name=""/>
        <dsp:cNvSpPr/>
      </dsp:nvSpPr>
      <dsp:spPr>
        <a:xfrm>
          <a:off x="2493135" y="0"/>
          <a:ext cx="2764873" cy="855220"/>
        </a:xfrm>
        <a:prstGeom prst="chevron">
          <a:avLst/>
        </a:prstGeom>
        <a:solidFill>
          <a:schemeClr val="accent5"/>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局所探索</a:t>
          </a:r>
          <a:endParaRPr kumimoji="1" lang="ja-JP" altLang="en-US" sz="2400" b="1" kern="1200" dirty="0">
            <a:solidFill>
              <a:schemeClr val="bg1"/>
            </a:solidFill>
          </a:endParaRPr>
        </a:p>
      </dsp:txBody>
      <dsp:txXfrm>
        <a:off x="2920745" y="0"/>
        <a:ext cx="1909653" cy="855220"/>
      </dsp:txXfrm>
    </dsp:sp>
    <dsp:sp modelId="{6A1FD2D0-DE9F-4431-9EB4-E2CB3ACBD2CB}">
      <dsp:nvSpPr>
        <dsp:cNvPr id="0" name=""/>
        <dsp:cNvSpPr/>
      </dsp:nvSpPr>
      <dsp:spPr>
        <a:xfrm>
          <a:off x="4981521"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ランダム</a:t>
          </a:r>
          <a:r>
            <a:rPr kumimoji="1" lang="en-US" altLang="ja-JP" sz="2400" b="1" kern="1200" dirty="0" smtClean="0"/>
            <a:t/>
          </a:r>
          <a:br>
            <a:rPr kumimoji="1" lang="en-US" altLang="ja-JP" sz="2400" b="1" kern="1200" dirty="0" smtClean="0"/>
          </a:br>
          <a:r>
            <a:rPr kumimoji="1" lang="ja-JP" altLang="en-US" sz="2400" b="1" kern="1200" dirty="0" smtClean="0"/>
            <a:t>探索</a:t>
          </a:r>
          <a:endParaRPr kumimoji="1" lang="ja-JP" altLang="en-US" sz="2400" b="1" kern="1200" dirty="0"/>
        </a:p>
      </dsp:txBody>
      <dsp:txXfrm>
        <a:off x="5409131" y="0"/>
        <a:ext cx="1909653" cy="855220"/>
      </dsp:txXfrm>
    </dsp:sp>
    <dsp:sp modelId="{BFD7EC7E-A1CA-43C4-BE65-CAB2546B8C70}">
      <dsp:nvSpPr>
        <dsp:cNvPr id="0" name=""/>
        <dsp:cNvSpPr/>
      </dsp:nvSpPr>
      <dsp:spPr>
        <a:xfrm>
          <a:off x="7469907"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評価</a:t>
          </a:r>
          <a:r>
            <a:rPr kumimoji="1" lang="en-US" altLang="ja-JP" sz="2400" b="1" kern="1200" dirty="0" smtClean="0"/>
            <a:t/>
          </a:r>
          <a:br>
            <a:rPr kumimoji="1" lang="en-US" altLang="ja-JP" sz="2400" b="1" kern="1200" dirty="0" smtClean="0"/>
          </a:br>
          <a:r>
            <a:rPr kumimoji="1" lang="ja-JP" altLang="en-US" sz="2400" b="1" kern="1200" dirty="0" smtClean="0"/>
            <a:t>と更新</a:t>
          </a:r>
          <a:endParaRPr kumimoji="1" lang="ja-JP" altLang="en-US" sz="2400" b="1" kern="1200" dirty="0"/>
        </a:p>
      </dsp:txBody>
      <dsp:txXfrm>
        <a:off x="7897517" y="0"/>
        <a:ext cx="1909653" cy="8552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B31DF-2713-47AD-AB13-01C323D42D15}">
      <dsp:nvSpPr>
        <dsp:cNvPr id="0" name=""/>
        <dsp:cNvSpPr/>
      </dsp:nvSpPr>
      <dsp:spPr>
        <a:xfrm>
          <a:off x="4749"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大域探索</a:t>
          </a:r>
          <a:endParaRPr kumimoji="1" lang="ja-JP" altLang="en-US" sz="2400" b="1" kern="1200" dirty="0"/>
        </a:p>
      </dsp:txBody>
      <dsp:txXfrm>
        <a:off x="432359" y="0"/>
        <a:ext cx="1909653" cy="855220"/>
      </dsp:txXfrm>
    </dsp:sp>
    <dsp:sp modelId="{5EDD29CA-6C60-40C5-B9F8-DC1A2C28B94C}">
      <dsp:nvSpPr>
        <dsp:cNvPr id="0" name=""/>
        <dsp:cNvSpPr/>
      </dsp:nvSpPr>
      <dsp:spPr>
        <a:xfrm>
          <a:off x="2493135"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局所探索</a:t>
          </a:r>
          <a:endParaRPr kumimoji="1" lang="ja-JP" altLang="en-US" sz="2400" b="1" kern="1200" dirty="0"/>
        </a:p>
      </dsp:txBody>
      <dsp:txXfrm>
        <a:off x="2920745" y="0"/>
        <a:ext cx="1909653" cy="855220"/>
      </dsp:txXfrm>
    </dsp:sp>
    <dsp:sp modelId="{6A1FD2D0-DE9F-4431-9EB4-E2CB3ACBD2CB}">
      <dsp:nvSpPr>
        <dsp:cNvPr id="0" name=""/>
        <dsp:cNvSpPr/>
      </dsp:nvSpPr>
      <dsp:spPr>
        <a:xfrm>
          <a:off x="4981521" y="0"/>
          <a:ext cx="2764873" cy="855220"/>
        </a:xfrm>
        <a:prstGeom prst="chevron">
          <a:avLst/>
        </a:prstGeom>
        <a:solidFill>
          <a:schemeClr val="accent5"/>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ランダム</a:t>
          </a:r>
          <a:r>
            <a:rPr kumimoji="1" lang="en-US" altLang="ja-JP" sz="2400" b="1" kern="1200" dirty="0" smtClean="0">
              <a:solidFill>
                <a:schemeClr val="bg1"/>
              </a:solidFill>
            </a:rPr>
            <a:t/>
          </a:r>
          <a:br>
            <a:rPr kumimoji="1" lang="en-US" altLang="ja-JP" sz="2400" b="1" kern="1200" dirty="0" smtClean="0">
              <a:solidFill>
                <a:schemeClr val="bg1"/>
              </a:solidFill>
            </a:rPr>
          </a:br>
          <a:r>
            <a:rPr kumimoji="1" lang="ja-JP" altLang="en-US" sz="2400" b="1" kern="1200" dirty="0" smtClean="0">
              <a:solidFill>
                <a:schemeClr val="bg1"/>
              </a:solidFill>
            </a:rPr>
            <a:t>探索</a:t>
          </a:r>
          <a:endParaRPr kumimoji="1" lang="ja-JP" altLang="en-US" sz="2400" b="1" kern="1200" dirty="0">
            <a:solidFill>
              <a:schemeClr val="bg1"/>
            </a:solidFill>
          </a:endParaRPr>
        </a:p>
      </dsp:txBody>
      <dsp:txXfrm>
        <a:off x="5409131" y="0"/>
        <a:ext cx="1909653" cy="855220"/>
      </dsp:txXfrm>
    </dsp:sp>
    <dsp:sp modelId="{BFD7EC7E-A1CA-43C4-BE65-CAB2546B8C70}">
      <dsp:nvSpPr>
        <dsp:cNvPr id="0" name=""/>
        <dsp:cNvSpPr/>
      </dsp:nvSpPr>
      <dsp:spPr>
        <a:xfrm>
          <a:off x="7469907"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評価</a:t>
          </a:r>
          <a:r>
            <a:rPr kumimoji="1" lang="en-US" altLang="ja-JP" sz="2400" b="1" kern="1200" dirty="0" smtClean="0"/>
            <a:t/>
          </a:r>
          <a:br>
            <a:rPr kumimoji="1" lang="en-US" altLang="ja-JP" sz="2400" b="1" kern="1200" dirty="0" smtClean="0"/>
          </a:br>
          <a:r>
            <a:rPr kumimoji="1" lang="ja-JP" altLang="en-US" sz="2400" b="1" kern="1200" dirty="0" smtClean="0"/>
            <a:t>と更新</a:t>
          </a:r>
          <a:endParaRPr kumimoji="1" lang="ja-JP" altLang="en-US" sz="2400" b="1" kern="1200" dirty="0"/>
        </a:p>
      </dsp:txBody>
      <dsp:txXfrm>
        <a:off x="7897517" y="0"/>
        <a:ext cx="1909653" cy="8552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B31DF-2713-47AD-AB13-01C323D42D15}">
      <dsp:nvSpPr>
        <dsp:cNvPr id="0" name=""/>
        <dsp:cNvSpPr/>
      </dsp:nvSpPr>
      <dsp:spPr>
        <a:xfrm>
          <a:off x="4749"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大域探索</a:t>
          </a:r>
          <a:endParaRPr kumimoji="1" lang="ja-JP" altLang="en-US" sz="2400" b="1" kern="1200" dirty="0"/>
        </a:p>
      </dsp:txBody>
      <dsp:txXfrm>
        <a:off x="432359" y="0"/>
        <a:ext cx="1909653" cy="855220"/>
      </dsp:txXfrm>
    </dsp:sp>
    <dsp:sp modelId="{5EDD29CA-6C60-40C5-B9F8-DC1A2C28B94C}">
      <dsp:nvSpPr>
        <dsp:cNvPr id="0" name=""/>
        <dsp:cNvSpPr/>
      </dsp:nvSpPr>
      <dsp:spPr>
        <a:xfrm>
          <a:off x="2493135"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局所探索</a:t>
          </a:r>
          <a:endParaRPr kumimoji="1" lang="ja-JP" altLang="en-US" sz="2400" b="1" kern="1200" dirty="0"/>
        </a:p>
      </dsp:txBody>
      <dsp:txXfrm>
        <a:off x="2920745" y="0"/>
        <a:ext cx="1909653" cy="855220"/>
      </dsp:txXfrm>
    </dsp:sp>
    <dsp:sp modelId="{6A1FD2D0-DE9F-4431-9EB4-E2CB3ACBD2CB}">
      <dsp:nvSpPr>
        <dsp:cNvPr id="0" name=""/>
        <dsp:cNvSpPr/>
      </dsp:nvSpPr>
      <dsp:spPr>
        <a:xfrm>
          <a:off x="4981521"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ランダム</a:t>
          </a:r>
          <a:r>
            <a:rPr kumimoji="1" lang="en-US" altLang="ja-JP" sz="2400" b="1" kern="1200" dirty="0" smtClean="0"/>
            <a:t/>
          </a:r>
          <a:br>
            <a:rPr kumimoji="1" lang="en-US" altLang="ja-JP" sz="2400" b="1" kern="1200" dirty="0" smtClean="0"/>
          </a:br>
          <a:r>
            <a:rPr kumimoji="1" lang="ja-JP" altLang="en-US" sz="2400" b="1" kern="1200" dirty="0" smtClean="0"/>
            <a:t>探索</a:t>
          </a:r>
          <a:endParaRPr kumimoji="1" lang="ja-JP" altLang="en-US" sz="2400" b="1" kern="1200" dirty="0"/>
        </a:p>
      </dsp:txBody>
      <dsp:txXfrm>
        <a:off x="5409131" y="0"/>
        <a:ext cx="1909653" cy="855220"/>
      </dsp:txXfrm>
    </dsp:sp>
    <dsp:sp modelId="{BFD7EC7E-A1CA-43C4-BE65-CAB2546B8C70}">
      <dsp:nvSpPr>
        <dsp:cNvPr id="0" name=""/>
        <dsp:cNvSpPr/>
      </dsp:nvSpPr>
      <dsp:spPr>
        <a:xfrm>
          <a:off x="7469907" y="0"/>
          <a:ext cx="2764873" cy="855220"/>
        </a:xfrm>
        <a:prstGeom prst="chevron">
          <a:avLst/>
        </a:prstGeom>
        <a:solidFill>
          <a:schemeClr val="accent5"/>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評価</a:t>
          </a:r>
          <a:r>
            <a:rPr kumimoji="1" lang="en-US" altLang="ja-JP" sz="2400" b="1" kern="1200" dirty="0" smtClean="0">
              <a:solidFill>
                <a:schemeClr val="bg1"/>
              </a:solidFill>
            </a:rPr>
            <a:t/>
          </a:r>
          <a:br>
            <a:rPr kumimoji="1" lang="en-US" altLang="ja-JP" sz="2400" b="1" kern="1200" dirty="0" smtClean="0">
              <a:solidFill>
                <a:schemeClr val="bg1"/>
              </a:solidFill>
            </a:rPr>
          </a:br>
          <a:r>
            <a:rPr kumimoji="1" lang="ja-JP" altLang="en-US" sz="2400" b="1" kern="1200" dirty="0" smtClean="0">
              <a:solidFill>
                <a:schemeClr val="bg1"/>
              </a:solidFill>
            </a:rPr>
            <a:t>と更新</a:t>
          </a:r>
          <a:endParaRPr kumimoji="1" lang="ja-JP" altLang="en-US" sz="2400" b="1" kern="1200" dirty="0">
            <a:solidFill>
              <a:schemeClr val="bg1"/>
            </a:solidFill>
          </a:endParaRPr>
        </a:p>
      </dsp:txBody>
      <dsp:txXfrm>
        <a:off x="7897517" y="0"/>
        <a:ext cx="1909653" cy="8552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864A47-374F-4BC7-9A8F-A992896F90CC}">
      <dsp:nvSpPr>
        <dsp:cNvPr id="0" name=""/>
        <dsp:cNvSpPr/>
      </dsp:nvSpPr>
      <dsp:spPr>
        <a:xfrm>
          <a:off x="2499" y="0"/>
          <a:ext cx="2224898" cy="855220"/>
        </a:xfrm>
        <a:prstGeom prst="chevron">
          <a:avLst/>
        </a:prstGeom>
        <a:solidFill>
          <a:schemeClr val="accent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初期個体の生成</a:t>
          </a:r>
          <a:endParaRPr kumimoji="1" lang="ja-JP" altLang="en-US" sz="2400" b="1" kern="1200" dirty="0">
            <a:solidFill>
              <a:schemeClr val="bg1"/>
            </a:solidFill>
          </a:endParaRPr>
        </a:p>
      </dsp:txBody>
      <dsp:txXfrm>
        <a:off x="430109" y="0"/>
        <a:ext cx="1369678" cy="855220"/>
      </dsp:txXfrm>
    </dsp:sp>
    <dsp:sp modelId="{8D6B31DF-2713-47AD-AB13-01C323D42D15}">
      <dsp:nvSpPr>
        <dsp:cNvPr id="0" name=""/>
        <dsp:cNvSpPr/>
      </dsp:nvSpPr>
      <dsp:spPr>
        <a:xfrm>
          <a:off x="2004908" y="0"/>
          <a:ext cx="2224898"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大域探索</a:t>
          </a:r>
          <a:endParaRPr kumimoji="1" lang="ja-JP" altLang="en-US" sz="2400" b="1" kern="1200" dirty="0"/>
        </a:p>
      </dsp:txBody>
      <dsp:txXfrm>
        <a:off x="2432518" y="0"/>
        <a:ext cx="1369678" cy="855220"/>
      </dsp:txXfrm>
    </dsp:sp>
    <dsp:sp modelId="{5EDD29CA-6C60-40C5-B9F8-DC1A2C28B94C}">
      <dsp:nvSpPr>
        <dsp:cNvPr id="0" name=""/>
        <dsp:cNvSpPr/>
      </dsp:nvSpPr>
      <dsp:spPr>
        <a:xfrm>
          <a:off x="4007316" y="0"/>
          <a:ext cx="2224898"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局所探索</a:t>
          </a:r>
          <a:endParaRPr kumimoji="1" lang="ja-JP" altLang="en-US" sz="2400" b="1" kern="1200" dirty="0"/>
        </a:p>
      </dsp:txBody>
      <dsp:txXfrm>
        <a:off x="4434926" y="0"/>
        <a:ext cx="1369678" cy="855220"/>
      </dsp:txXfrm>
    </dsp:sp>
    <dsp:sp modelId="{6A1FD2D0-DE9F-4431-9EB4-E2CB3ACBD2CB}">
      <dsp:nvSpPr>
        <dsp:cNvPr id="0" name=""/>
        <dsp:cNvSpPr/>
      </dsp:nvSpPr>
      <dsp:spPr>
        <a:xfrm>
          <a:off x="6009724" y="0"/>
          <a:ext cx="2224898"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ランダム</a:t>
          </a:r>
          <a:r>
            <a:rPr kumimoji="1" lang="en-US" altLang="ja-JP" sz="2400" b="1" kern="1200" dirty="0" smtClean="0"/>
            <a:t/>
          </a:r>
          <a:br>
            <a:rPr kumimoji="1" lang="en-US" altLang="ja-JP" sz="2400" b="1" kern="1200" dirty="0" smtClean="0"/>
          </a:br>
          <a:r>
            <a:rPr kumimoji="1" lang="ja-JP" altLang="en-US" sz="2400" b="1" kern="1200" dirty="0" smtClean="0"/>
            <a:t>探索</a:t>
          </a:r>
          <a:endParaRPr kumimoji="1" lang="ja-JP" altLang="en-US" sz="2400" b="1" kern="1200" dirty="0"/>
        </a:p>
      </dsp:txBody>
      <dsp:txXfrm>
        <a:off x="6437334" y="0"/>
        <a:ext cx="1369678" cy="855220"/>
      </dsp:txXfrm>
    </dsp:sp>
    <dsp:sp modelId="{BFD7EC7E-A1CA-43C4-BE65-CAB2546B8C70}">
      <dsp:nvSpPr>
        <dsp:cNvPr id="0" name=""/>
        <dsp:cNvSpPr/>
      </dsp:nvSpPr>
      <dsp:spPr>
        <a:xfrm>
          <a:off x="8012133" y="0"/>
          <a:ext cx="2224898"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評価</a:t>
          </a:r>
          <a:r>
            <a:rPr kumimoji="1" lang="en-US" altLang="ja-JP" sz="2400" b="1" kern="1200" dirty="0" smtClean="0"/>
            <a:t/>
          </a:r>
          <a:br>
            <a:rPr kumimoji="1" lang="en-US" altLang="ja-JP" sz="2400" b="1" kern="1200" dirty="0" smtClean="0"/>
          </a:br>
          <a:r>
            <a:rPr kumimoji="1" lang="ja-JP" altLang="en-US" sz="2400" b="1" kern="1200" dirty="0" smtClean="0"/>
            <a:t>と更新</a:t>
          </a:r>
          <a:endParaRPr kumimoji="1" lang="ja-JP" altLang="en-US" sz="2400" b="1" kern="1200" dirty="0"/>
        </a:p>
      </dsp:txBody>
      <dsp:txXfrm>
        <a:off x="8439743" y="0"/>
        <a:ext cx="1369678" cy="8552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0"/>
            <a:ext cx="2952538" cy="499490"/>
          </a:xfrm>
          <a:prstGeom prst="rect">
            <a:avLst/>
          </a:prstGeom>
        </p:spPr>
        <p:txBody>
          <a:bodyPr vert="horz" lIns="91421" tIns="45711" rIns="91421" bIns="45711"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9437" y="0"/>
            <a:ext cx="2952538" cy="499490"/>
          </a:xfrm>
          <a:prstGeom prst="rect">
            <a:avLst/>
          </a:prstGeom>
        </p:spPr>
        <p:txBody>
          <a:bodyPr vert="horz" lIns="91421" tIns="45711" rIns="91421" bIns="45711" rtlCol="0"/>
          <a:lstStyle>
            <a:lvl1pPr algn="r">
              <a:defRPr sz="1200"/>
            </a:lvl1pPr>
          </a:lstStyle>
          <a:p>
            <a:fld id="{0DE8BA9C-6DB9-4A51-8685-369634CE9EDF}" type="datetimeFigureOut">
              <a:rPr kumimoji="1" lang="ja-JP" altLang="en-US" smtClean="0"/>
              <a:t>2018/9/27</a:t>
            </a:fld>
            <a:endParaRPr kumimoji="1" lang="ja-JP" altLang="en-US"/>
          </a:p>
        </p:txBody>
      </p:sp>
      <p:sp>
        <p:nvSpPr>
          <p:cNvPr id="4" name="スライド イメージ プレースホルダー 3"/>
          <p:cNvSpPr>
            <a:spLocks noGrp="1" noRot="1" noChangeAspect="1"/>
          </p:cNvSpPr>
          <p:nvPr>
            <p:ph type="sldImg" idx="2"/>
          </p:nvPr>
        </p:nvSpPr>
        <p:spPr>
          <a:xfrm>
            <a:off x="422275" y="1244600"/>
            <a:ext cx="5969000" cy="3359150"/>
          </a:xfrm>
          <a:prstGeom prst="rect">
            <a:avLst/>
          </a:prstGeom>
          <a:noFill/>
          <a:ln w="12700">
            <a:solidFill>
              <a:prstClr val="black"/>
            </a:solidFill>
          </a:ln>
        </p:spPr>
        <p:txBody>
          <a:bodyPr vert="horz" lIns="91421" tIns="45711" rIns="91421" bIns="45711" rtlCol="0" anchor="ctr"/>
          <a:lstStyle/>
          <a:p>
            <a:endParaRPr lang="ja-JP" altLang="en-US"/>
          </a:p>
        </p:txBody>
      </p:sp>
      <p:sp>
        <p:nvSpPr>
          <p:cNvPr id="5" name="ノート プレースホルダー 4"/>
          <p:cNvSpPr>
            <a:spLocks noGrp="1"/>
          </p:cNvSpPr>
          <p:nvPr>
            <p:ph type="body" sz="quarter" idx="3"/>
          </p:nvPr>
        </p:nvSpPr>
        <p:spPr>
          <a:xfrm>
            <a:off x="681356" y="4790948"/>
            <a:ext cx="5450840" cy="3919865"/>
          </a:xfrm>
          <a:prstGeom prst="rect">
            <a:avLst/>
          </a:prstGeom>
        </p:spPr>
        <p:txBody>
          <a:bodyPr vert="horz" lIns="91421" tIns="45711" rIns="91421" bIns="45711"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2" y="9455725"/>
            <a:ext cx="2952538" cy="499488"/>
          </a:xfrm>
          <a:prstGeom prst="rect">
            <a:avLst/>
          </a:prstGeom>
        </p:spPr>
        <p:txBody>
          <a:bodyPr vert="horz" lIns="91421" tIns="45711" rIns="91421" bIns="45711"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9437" y="9455725"/>
            <a:ext cx="2952538" cy="499488"/>
          </a:xfrm>
          <a:prstGeom prst="rect">
            <a:avLst/>
          </a:prstGeom>
        </p:spPr>
        <p:txBody>
          <a:bodyPr vert="horz" lIns="91421" tIns="45711" rIns="91421" bIns="45711" rtlCol="0" anchor="b"/>
          <a:lstStyle>
            <a:lvl1pPr algn="r">
              <a:defRPr sz="1200"/>
            </a:lvl1pPr>
          </a:lstStyle>
          <a:p>
            <a:fld id="{BBDDDE72-7366-48BB-8870-F53D65A784F9}" type="slidenum">
              <a:rPr kumimoji="1" lang="ja-JP" altLang="en-US" smtClean="0"/>
              <a:t>‹#›</a:t>
            </a:fld>
            <a:endParaRPr kumimoji="1" lang="ja-JP" altLang="en-US"/>
          </a:p>
        </p:txBody>
      </p:sp>
    </p:spTree>
    <p:extLst>
      <p:ext uri="{BB962C8B-B14F-4D97-AF65-F5344CB8AC3E}">
        <p14:creationId xmlns:p14="http://schemas.microsoft.com/office/powerpoint/2010/main" val="231149725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実問題の例として，災害時に</a:t>
            </a:r>
            <a:r>
              <a:rPr kumimoji="1" lang="ja-JP" altLang="en-US" dirty="0" smtClean="0"/>
              <a:t>おける不特定多数の被災者の現在位置が分からない環境において（</a:t>
            </a:r>
            <a:r>
              <a:rPr kumimoji="1" lang="ja-JP" altLang="en-US" dirty="0" smtClean="0"/>
              <a:t>アニメ），その探索のアプローチとしてランダム性に優れた大域探索を行える多点探索アルゴリズム</a:t>
            </a:r>
            <a:r>
              <a:rPr kumimoji="1" lang="ja-JP" altLang="en-US" dirty="0" smtClean="0"/>
              <a:t>が有効であると考えられる</a:t>
            </a:r>
            <a:r>
              <a:rPr kumimoji="1" lang="ja-JP" altLang="en-US" dirty="0" smtClean="0"/>
              <a:t>．しかし（アニメ）被災者の位置を解，探索ロボットを個体と見立てた時，従来の多点探索アルゴリズムでは全個体の中で最も良い解を参照し，その方向へ探索してしまうため，最適解へ収束してしまい，このように局所解を保持しておくことはできない．そこで，本研究では（アニメ）</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2</a:t>
            </a:fld>
            <a:endParaRPr kumimoji="1" lang="ja-JP" altLang="en-US"/>
          </a:p>
        </p:txBody>
      </p:sp>
    </p:spTree>
    <p:extLst>
      <p:ext uri="{BB962C8B-B14F-4D97-AF65-F5344CB8AC3E}">
        <p14:creationId xmlns:p14="http://schemas.microsoft.com/office/powerpoint/2010/main" val="1222106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最適解と局所解を複数持つ評価関数である</a:t>
            </a:r>
            <a:r>
              <a:rPr kumimoji="1" lang="en-US" altLang="ja-JP" dirty="0" err="1" smtClean="0"/>
              <a:t>Griewank</a:t>
            </a:r>
            <a:r>
              <a:rPr kumimoji="1" lang="ja-JP" altLang="en-US" dirty="0" smtClean="0"/>
              <a:t>関数による最小化問題について実験を行いました．</a:t>
            </a:r>
            <a:endParaRPr kumimoji="1" lang="en-US" altLang="ja-JP" dirty="0" smtClean="0"/>
          </a:p>
          <a:p>
            <a:r>
              <a:rPr kumimoji="1" lang="ja-JP" altLang="en-US" dirty="0" smtClean="0"/>
              <a:t>左下図は</a:t>
            </a:r>
            <a:r>
              <a:rPr kumimoji="1" lang="en-US" altLang="ja-JP" dirty="0" err="1" smtClean="0"/>
              <a:t>Griewank</a:t>
            </a:r>
            <a:r>
              <a:rPr kumimoji="1" lang="ja-JP" altLang="en-US" dirty="0" smtClean="0"/>
              <a:t>関数の概形を表し，右図は関数の等高線を色濃度で表したものになる．最小化問題において，用いる関数の最適解は（アニメ）原点となり，他の青色は局所解を表します．</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11</a:t>
            </a:fld>
            <a:endParaRPr kumimoji="1" lang="ja-JP" altLang="en-US"/>
          </a:p>
        </p:txBody>
      </p:sp>
    </p:spTree>
    <p:extLst>
      <p:ext uri="{BB962C8B-B14F-4D97-AF65-F5344CB8AC3E}">
        <p14:creationId xmlns:p14="http://schemas.microsoft.com/office/powerpoint/2010/main" val="2343122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評価尺度は各ピークからの最近傍個体とのユークリッド距離の総和</a:t>
            </a:r>
            <a:r>
              <a:rPr kumimoji="1" lang="en-US" altLang="ja-JP" smtClean="0"/>
              <a:t>dist</a:t>
            </a:r>
            <a:r>
              <a:rPr kumimoji="1" lang="ja-JP" altLang="en-US" dirty="0" smtClean="0"/>
              <a:t>により評価を行う．右図の矢印のように距離を求め，その和が</a:t>
            </a:r>
            <a:r>
              <a:rPr kumimoji="1" lang="en-US" altLang="ja-JP" dirty="0" smtClean="0"/>
              <a:t>0</a:t>
            </a:r>
            <a:r>
              <a:rPr kumimoji="1" lang="ja-JP" altLang="en-US" dirty="0" smtClean="0"/>
              <a:t>に近づくほど各個体がピークに到達していることを表す．</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12</a:t>
            </a:fld>
            <a:endParaRPr kumimoji="1" lang="ja-JP" altLang="en-US"/>
          </a:p>
        </p:txBody>
      </p:sp>
    </p:spTree>
    <p:extLst>
      <p:ext uri="{BB962C8B-B14F-4D97-AF65-F5344CB8AC3E}">
        <p14:creationId xmlns:p14="http://schemas.microsoft.com/office/powerpoint/2010/main" val="1075197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13</a:t>
            </a:fld>
            <a:endParaRPr kumimoji="1" lang="ja-JP" altLang="en-US"/>
          </a:p>
        </p:txBody>
      </p:sp>
    </p:spTree>
    <p:extLst>
      <p:ext uri="{BB962C8B-B14F-4D97-AF65-F5344CB8AC3E}">
        <p14:creationId xmlns:p14="http://schemas.microsoft.com/office/powerpoint/2010/main" val="4195984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ランダムシードを変えて</a:t>
            </a:r>
            <a:r>
              <a:rPr kumimoji="1" lang="en-US" altLang="ja-JP" dirty="0" smtClean="0"/>
              <a:t>30</a:t>
            </a:r>
            <a:r>
              <a:rPr kumimoji="1" lang="ja-JP" altLang="en-US" dirty="0" smtClean="0"/>
              <a:t>回実験を回した</a:t>
            </a:r>
            <a:r>
              <a:rPr kumimoji="1" lang="en-US" altLang="ja-JP" dirty="0" err="1" smtClean="0"/>
              <a:t>dist</a:t>
            </a:r>
            <a:r>
              <a:rPr kumimoji="1" lang="ja-JP" altLang="en-US" dirty="0" smtClean="0"/>
              <a:t>の平均値と標準偏差を表に</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14</a:t>
            </a:fld>
            <a:endParaRPr kumimoji="1" lang="ja-JP" altLang="en-US"/>
          </a:p>
        </p:txBody>
      </p:sp>
    </p:spTree>
    <p:extLst>
      <p:ext uri="{BB962C8B-B14F-4D97-AF65-F5344CB8AC3E}">
        <p14:creationId xmlns:p14="http://schemas.microsoft.com/office/powerpoint/2010/main" val="372365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15</a:t>
            </a:fld>
            <a:endParaRPr kumimoji="1" lang="ja-JP" altLang="en-US"/>
          </a:p>
        </p:txBody>
      </p:sp>
    </p:spTree>
    <p:extLst>
      <p:ext uri="{BB962C8B-B14F-4D97-AF65-F5344CB8AC3E}">
        <p14:creationId xmlns:p14="http://schemas.microsoft.com/office/powerpoint/2010/main" val="143985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複数の最適解及び局所解を持つ多峰性最適化問題（プロット</a:t>
            </a:r>
            <a:r>
              <a:rPr kumimoji="1" lang="en-US" altLang="ja-JP" dirty="0" smtClean="0"/>
              <a:t>+</a:t>
            </a:r>
            <a:r>
              <a:rPr kumimoji="1" lang="ja-JP" altLang="en-US" dirty="0" smtClean="0"/>
              <a:t>アニメーション）において，従来の多点探索アルゴリズムは探索終了時に最適解に収束する傾向が強く，実問題への適用を考慮したとき，局所解も探索し保持しておく必要がある．その応用例として，</a:t>
            </a:r>
            <a:r>
              <a:rPr lang="ja-JP" altLang="ja-JP" dirty="0"/>
              <a:t>災害時における被災者の負傷具合を解空間内の局所解または最適解と見立てた時，負傷度合いに依らず多くの被災者を探索しなければならない</a:t>
            </a:r>
            <a:r>
              <a:rPr lang="en-US" altLang="ja-JP" dirty="0"/>
              <a:t>(</a:t>
            </a:r>
            <a:r>
              <a:rPr lang="ja-JP" altLang="en-US" dirty="0"/>
              <a:t>アニメ</a:t>
            </a:r>
            <a:r>
              <a:rPr lang="en-US" altLang="ja-JP" dirty="0"/>
              <a:t>)</a:t>
            </a:r>
            <a:r>
              <a:rPr lang="ja-JP" altLang="ja-JP" dirty="0" err="1"/>
              <a:t>．</a:t>
            </a:r>
            <a:r>
              <a:rPr lang="ja-JP" altLang="en-US" dirty="0"/>
              <a:t>しかし</a:t>
            </a:r>
            <a:r>
              <a:rPr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18</a:t>
            </a:fld>
            <a:endParaRPr kumimoji="1" lang="ja-JP" altLang="en-US"/>
          </a:p>
        </p:txBody>
      </p:sp>
    </p:spTree>
    <p:extLst>
      <p:ext uri="{BB962C8B-B14F-4D97-AF65-F5344CB8AC3E}">
        <p14:creationId xmlns:p14="http://schemas.microsoft.com/office/powerpoint/2010/main" val="1577022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err="1"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19</a:t>
            </a:fld>
            <a:endParaRPr kumimoji="1" lang="ja-JP" altLang="en-US"/>
          </a:p>
        </p:txBody>
      </p:sp>
    </p:spTree>
    <p:extLst>
      <p:ext uri="{BB962C8B-B14F-4D97-AF65-F5344CB8AC3E}">
        <p14:creationId xmlns:p14="http://schemas.microsoft.com/office/powerpoint/2010/main" val="3204248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（アニメ）．次にパーソナルベストの中から（アニメ</a:t>
            </a:r>
            <a:r>
              <a:rPr kumimoji="1" lang="en-US" altLang="ja-JP" smtClean="0"/>
              <a:t>×2</a:t>
            </a:r>
            <a:r>
              <a:rPr kumimoji="1" lang="ja-JP" altLang="en-US" dirty="0" smtClean="0"/>
              <a:t>）最も評価値の高い解グローバルベストを算出する．この例では</a:t>
            </a:r>
            <a:r>
              <a:rPr kumimoji="1" lang="en-US" altLang="ja-JP" dirty="0" smtClean="0"/>
              <a:t>x2</a:t>
            </a:r>
            <a:r>
              <a:rPr kumimoji="1" lang="ja-JP" altLang="en-US" dirty="0" err="1" smtClean="0"/>
              <a:t>の評</a:t>
            </a:r>
            <a:r>
              <a:rPr kumimoji="1" lang="ja-JP" altLang="en-US" dirty="0" smtClean="0"/>
              <a:t>価値が最も高いため（アニメ）</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20</a:t>
            </a:fld>
            <a:endParaRPr kumimoji="1" lang="ja-JP" altLang="en-US"/>
          </a:p>
        </p:txBody>
      </p:sp>
    </p:spTree>
    <p:extLst>
      <p:ext uri="{BB962C8B-B14F-4D97-AF65-F5344CB8AC3E}">
        <p14:creationId xmlns:p14="http://schemas.microsoft.com/office/powerpoint/2010/main" val="3051513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以下</a:t>
            </a:r>
            <a:r>
              <a:rPr kumimoji="1" lang="en-US" altLang="ja-JP" dirty="0" smtClean="0"/>
              <a:t>3</a:t>
            </a:r>
            <a:r>
              <a:rPr kumimoji="1" lang="ja-JP" altLang="en-US" dirty="0" err="1" smtClean="0"/>
              <a:t>つの</a:t>
            </a:r>
            <a:r>
              <a:rPr kumimoji="1" lang="ja-JP" altLang="en-US" dirty="0" smtClean="0"/>
              <a:t>変更をしました．まず</a:t>
            </a:r>
            <a:r>
              <a:rPr kumimoji="1" lang="en-US" altLang="ja-JP"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21</a:t>
            </a:fld>
            <a:endParaRPr kumimoji="1" lang="ja-JP" altLang="en-US"/>
          </a:p>
        </p:txBody>
      </p:sp>
    </p:spTree>
    <p:extLst>
      <p:ext uri="{BB962C8B-B14F-4D97-AF65-F5344CB8AC3E}">
        <p14:creationId xmlns:p14="http://schemas.microsoft.com/office/powerpoint/2010/main" val="224709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全探索において最良解を参照しているため，</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23</a:t>
            </a:fld>
            <a:endParaRPr kumimoji="1" lang="ja-JP" altLang="en-US"/>
          </a:p>
        </p:txBody>
      </p:sp>
    </p:spTree>
    <p:extLst>
      <p:ext uri="{BB962C8B-B14F-4D97-AF65-F5344CB8AC3E}">
        <p14:creationId xmlns:p14="http://schemas.microsoft.com/office/powerpoint/2010/main" val="3770736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多点探索アルゴリズムの中でも</a:t>
            </a:r>
            <a:r>
              <a:rPr kumimoji="1" lang="en-US" altLang="ja-JP" dirty="0" smtClean="0"/>
              <a:t>BA</a:t>
            </a:r>
            <a:r>
              <a:rPr kumimoji="1" lang="ja-JP" altLang="en-US" dirty="0" smtClean="0"/>
              <a:t>は大域探索と局所探索の調整を自動的に切り替えるという点において優れたアルゴリズムである．</a:t>
            </a:r>
            <a:endParaRPr kumimoji="1" lang="en-US" altLang="ja-JP" dirty="0" smtClean="0"/>
          </a:p>
          <a:p>
            <a:r>
              <a:rPr kumimoji="1" lang="ja-JP" altLang="en-US" dirty="0" smtClean="0"/>
              <a:t>コウモリの動きをモチーフにしたアルゴリズムであり，コウモリ特有のラウドネスとその反射波によって探索の切り替えを行います．</a:t>
            </a:r>
            <a:endParaRPr kumimoji="1" lang="en-US" altLang="ja-JP" dirty="0" smtClean="0"/>
          </a:p>
          <a:p>
            <a:r>
              <a:rPr kumimoji="1" lang="ja-JP" altLang="en-US" dirty="0" smtClean="0"/>
              <a:t>探索は以下</a:t>
            </a:r>
            <a:r>
              <a:rPr kumimoji="1" lang="en-US" altLang="ja-JP" dirty="0" smtClean="0"/>
              <a:t>3</a:t>
            </a:r>
            <a:r>
              <a:rPr kumimoji="1" lang="ja-JP" altLang="en-US" dirty="0" err="1" smtClean="0"/>
              <a:t>つで</a:t>
            </a:r>
            <a:r>
              <a:rPr kumimoji="1" lang="ja-JP" altLang="en-US" dirty="0" smtClean="0"/>
              <a:t>構成される．</a:t>
            </a:r>
            <a:endParaRPr kumimoji="1" lang="en-US" altLang="ja-JP" dirty="0" smtClean="0"/>
          </a:p>
          <a:p>
            <a:r>
              <a:rPr kumimoji="1" lang="ja-JP" altLang="en-US" dirty="0" smtClean="0"/>
              <a:t>大域探索では，個体が最良個体方向へ（アニメ）新たに個体候補を生成し，（アニメ）</a:t>
            </a:r>
            <a:endParaRPr kumimoji="1" lang="en-US" altLang="ja-JP" dirty="0" smtClean="0"/>
          </a:p>
          <a:p>
            <a:r>
              <a:rPr kumimoji="1" lang="ja-JP" altLang="en-US" dirty="0" smtClean="0"/>
              <a:t>局所探索では，最良個体付近に</a:t>
            </a:r>
            <a:r>
              <a:rPr kumimoji="1" lang="en-US" altLang="ja-JP" dirty="0" smtClean="0"/>
              <a:t>…</a:t>
            </a:r>
            <a:r>
              <a:rPr kumimoji="1" lang="ja-JP" altLang="en-US" dirty="0" smtClean="0"/>
              <a:t>（アニメ）</a:t>
            </a:r>
            <a:endParaRPr kumimoji="1" lang="en-US" altLang="ja-JP" dirty="0" smtClean="0"/>
          </a:p>
          <a:p>
            <a:r>
              <a:rPr kumimoji="1" lang="ja-JP" altLang="en-US" dirty="0" smtClean="0"/>
              <a:t>ランダム探索で，解探索空間内に個体候補を生成します．（アニメ ）</a:t>
            </a:r>
            <a:endParaRPr kumimoji="1" lang="en-US" altLang="ja-JP" dirty="0" smtClean="0"/>
          </a:p>
          <a:p>
            <a:r>
              <a:rPr kumimoji="1" lang="ja-JP" altLang="en-US" dirty="0" smtClean="0"/>
              <a:t>最後に（アニメ）</a:t>
            </a:r>
            <a:r>
              <a:rPr kumimoji="1" lang="en-US" altLang="ja-JP" dirty="0" smtClean="0"/>
              <a:t>3</a:t>
            </a:r>
            <a:r>
              <a:rPr kumimoji="1" lang="ja-JP" altLang="en-US" dirty="0" err="1" smtClean="0"/>
              <a:t>つの</a:t>
            </a:r>
            <a:r>
              <a:rPr kumimoji="1" lang="ja-JP" altLang="en-US" dirty="0" smtClean="0"/>
              <a:t>個体候補の中から最良解を選択し，（アニメ</a:t>
            </a:r>
            <a:r>
              <a:rPr kumimoji="1" lang="ja-JP" altLang="en-US" dirty="0" smtClean="0"/>
              <a:t>）探索が進むにつれてパラメータ</a:t>
            </a:r>
            <a:r>
              <a:rPr kumimoji="1" lang="en-US" altLang="ja-JP" dirty="0" smtClean="0"/>
              <a:t>A</a:t>
            </a:r>
            <a:r>
              <a:rPr kumimoji="1" lang="ja-JP" altLang="en-US" dirty="0" smtClean="0"/>
              <a:t>により</a:t>
            </a:r>
            <a:r>
              <a:rPr kumimoji="1" lang="ja-JP" altLang="en-US" dirty="0" smtClean="0"/>
              <a:t>評価回数を</a:t>
            </a:r>
            <a:r>
              <a:rPr kumimoji="1" lang="ja-JP" altLang="en-US" dirty="0" smtClean="0"/>
              <a:t>徐々に減少</a:t>
            </a:r>
            <a:r>
              <a:rPr kumimoji="1" lang="ja-JP" altLang="en-US" dirty="0" smtClean="0"/>
              <a:t>させ，パラメータ</a:t>
            </a:r>
            <a:r>
              <a:rPr kumimoji="1" lang="en-US" altLang="ja-JP" smtClean="0"/>
              <a:t>r</a:t>
            </a:r>
            <a:r>
              <a:rPr kumimoji="1" lang="ja-JP" altLang="en-US" dirty="0" smtClean="0"/>
              <a:t>によって局所探索性能を減少させる．</a:t>
            </a:r>
            <a:endParaRPr kumimoji="1" lang="en-US" altLang="ja-JP" dirty="0" smtClean="0"/>
          </a:p>
          <a:p>
            <a:r>
              <a:rPr kumimoji="1" lang="ja-JP" altLang="en-US" dirty="0" smtClean="0"/>
              <a:t>具体的な流れとして</a:t>
            </a:r>
            <a:r>
              <a:rPr kumimoji="1" lang="en-US" altLang="ja-JP" dirty="0" smtClean="0"/>
              <a:t>…</a:t>
            </a:r>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3</a:t>
            </a:fld>
            <a:endParaRPr kumimoji="1" lang="ja-JP" altLang="en-US"/>
          </a:p>
        </p:txBody>
      </p:sp>
    </p:spTree>
    <p:extLst>
      <p:ext uri="{BB962C8B-B14F-4D97-AF65-F5344CB8AC3E}">
        <p14:creationId xmlns:p14="http://schemas.microsoft.com/office/powerpoint/2010/main" val="903569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解探索空間に個体を</a:t>
            </a:r>
            <a:r>
              <a:rPr kumimoji="1" lang="en-US" altLang="ja-JP" dirty="0" smtClean="0"/>
              <a:t>5</a:t>
            </a:r>
            <a:r>
              <a:rPr kumimoji="1" lang="ja-JP" altLang="en-US" dirty="0" smtClean="0"/>
              <a:t>個生成し，最良個体が</a:t>
            </a:r>
            <a:r>
              <a:rPr kumimoji="1" lang="en-US" altLang="ja-JP" dirty="0" smtClean="0"/>
              <a:t>x5</a:t>
            </a:r>
            <a:r>
              <a:rPr kumimoji="1" lang="ja-JP" altLang="en-US" dirty="0" smtClean="0"/>
              <a:t>であったとき，</a:t>
            </a:r>
            <a:r>
              <a:rPr kumimoji="1" lang="en-US" altLang="ja-JP" dirty="0" smtClean="0"/>
              <a:t>x5=x*</a:t>
            </a:r>
            <a:r>
              <a:rPr kumimoji="1" lang="ja-JP" altLang="en-US" dirty="0" smtClean="0"/>
              <a:t>とする（アニメ）．個体の初期速度を制限するためにパラメータ</a:t>
            </a:r>
            <a:r>
              <a:rPr kumimoji="1" lang="en-US" altLang="ja-JP" dirty="0" smtClean="0"/>
              <a:t>f</a:t>
            </a:r>
            <a:r>
              <a:rPr kumimoji="1" lang="ja-JP" altLang="en-US" dirty="0" smtClean="0"/>
              <a:t>で調整され，次の式で速度が更新されます（アニメ</a:t>
            </a:r>
            <a:r>
              <a:rPr kumimoji="1" lang="en-US" altLang="ja-JP" dirty="0" smtClean="0"/>
              <a:t>×</a:t>
            </a:r>
            <a:r>
              <a:rPr kumimoji="1" lang="ja-JP" altLang="en-US" dirty="0" smtClean="0"/>
              <a:t>２）．現在の位置</a:t>
            </a:r>
            <a:r>
              <a:rPr kumimoji="1" lang="en-US" altLang="ja-JP" dirty="0" smtClean="0"/>
              <a:t>x1</a:t>
            </a:r>
            <a:r>
              <a:rPr kumimoji="1" lang="ja-JP" altLang="en-US" dirty="0" smtClean="0"/>
              <a:t>に対し，速度</a:t>
            </a:r>
            <a:r>
              <a:rPr kumimoji="1" lang="en-US" altLang="ja-JP" dirty="0" smtClean="0"/>
              <a:t>v</a:t>
            </a:r>
            <a:r>
              <a:rPr kumimoji="1" lang="ja-JP" altLang="en-US" dirty="0" smtClean="0"/>
              <a:t>で新たな個体候補を生成する（アニメ）．次に局所</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4</a:t>
            </a:fld>
            <a:endParaRPr kumimoji="1" lang="ja-JP" altLang="en-US"/>
          </a:p>
        </p:txBody>
      </p:sp>
    </p:spTree>
    <p:extLst>
      <p:ext uri="{BB962C8B-B14F-4D97-AF65-F5344CB8AC3E}">
        <p14:creationId xmlns:p14="http://schemas.microsoft.com/office/powerpoint/2010/main" val="1509993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最良個体付近に個体候補を生成する（アニメ）</a:t>
            </a:r>
            <a:endParaRPr kumimoji="1" lang="en-US" altLang="ja-JP" dirty="0" smtClean="0"/>
          </a:p>
          <a:p>
            <a:r>
              <a:rPr kumimoji="1" lang="en-US" altLang="ja-JP" dirty="0" smtClean="0"/>
              <a:t>ε</a:t>
            </a:r>
            <a:r>
              <a:rPr kumimoji="1" lang="ja-JP" altLang="en-US" dirty="0" smtClean="0"/>
              <a:t>は最良個体付近の</a:t>
            </a:r>
            <a:r>
              <a:rPr kumimoji="1" lang="en-US" altLang="ja-JP" dirty="0" smtClean="0"/>
              <a:t>[-1,1]</a:t>
            </a:r>
            <a:r>
              <a:rPr kumimoji="1" lang="ja-JP" altLang="en-US" dirty="0" smtClean="0"/>
              <a:t>の範囲内のランダムな値で個体候補を生成する</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5</a:t>
            </a:fld>
            <a:endParaRPr kumimoji="1" lang="ja-JP" altLang="en-US"/>
          </a:p>
        </p:txBody>
      </p:sp>
    </p:spTree>
    <p:extLst>
      <p:ext uri="{BB962C8B-B14F-4D97-AF65-F5344CB8AC3E}">
        <p14:creationId xmlns:p14="http://schemas.microsoft.com/office/powerpoint/2010/main" val="1868249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解探索空間内にランダムで個体候補を生成する．（アニメ）</a:t>
            </a:r>
            <a:endParaRPr kumimoji="1" lang="en-US" altLang="ja-JP" dirty="0" smtClean="0"/>
          </a:p>
          <a:p>
            <a:r>
              <a:rPr kumimoji="1" lang="ja-JP" altLang="en-US" dirty="0" smtClean="0"/>
              <a:t>解空間の上限を</a:t>
            </a:r>
            <a:r>
              <a:rPr kumimoji="1" lang="en-US" altLang="ja-JP" smtClean="0"/>
              <a:t>ub,</a:t>
            </a:r>
            <a:r>
              <a:rPr kumimoji="1" lang="ja-JP" altLang="en-US" dirty="0" smtClean="0"/>
              <a:t>下限を</a:t>
            </a:r>
            <a:r>
              <a:rPr kumimoji="1" lang="en-US" altLang="ja-JP" dirty="0" err="1" smtClean="0"/>
              <a:t>lb</a:t>
            </a:r>
            <a:r>
              <a:rPr kumimoji="1" lang="ja-JP" altLang="en-US" dirty="0" smtClean="0"/>
              <a:t>として，探索空間内にランダムに個体を生成します</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6</a:t>
            </a:fld>
            <a:endParaRPr kumimoji="1" lang="ja-JP" altLang="en-US"/>
          </a:p>
        </p:txBody>
      </p:sp>
    </p:spTree>
    <p:extLst>
      <p:ext uri="{BB962C8B-B14F-4D97-AF65-F5344CB8AC3E}">
        <p14:creationId xmlns:p14="http://schemas.microsoft.com/office/powerpoint/2010/main" val="1664019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現在のパーソナルベスト</a:t>
            </a:r>
            <a:r>
              <a:rPr kumimoji="1" lang="en-US" altLang="ja-JP" dirty="0" smtClean="0"/>
              <a:t>x1</a:t>
            </a:r>
            <a:r>
              <a:rPr kumimoji="1" lang="ja-JP" altLang="en-US" dirty="0" smtClean="0"/>
              <a:t>に対し，生成した</a:t>
            </a:r>
            <a:r>
              <a:rPr kumimoji="1" lang="en-US" altLang="ja-JP" dirty="0" smtClean="0"/>
              <a:t>3</a:t>
            </a:r>
            <a:r>
              <a:rPr kumimoji="1" lang="ja-JP" altLang="en-US" dirty="0" err="1" smtClean="0"/>
              <a:t>つの解</a:t>
            </a:r>
            <a:r>
              <a:rPr kumimoji="1" lang="ja-JP" altLang="en-US" dirty="0" smtClean="0"/>
              <a:t>候補の中より現在の個体の持つ解より良ければ更新する（アニメ</a:t>
            </a:r>
            <a:r>
              <a:rPr kumimoji="1" lang="en-US" altLang="ja-JP" dirty="0" smtClean="0"/>
              <a:t>×2</a:t>
            </a:r>
            <a:r>
              <a:rPr kumimoji="1" lang="ja-JP" altLang="en-US" dirty="0" smtClean="0"/>
              <a:t>）．次の時間（</a:t>
            </a:r>
            <a:r>
              <a:rPr kumimoji="1" lang="en-US" altLang="ja-JP" dirty="0" smtClean="0"/>
              <a:t>t+1</a:t>
            </a:r>
            <a:r>
              <a:rPr kumimoji="1" lang="ja-JP" altLang="en-US" dirty="0" smtClean="0"/>
              <a:t>）に移動し再度，大域探索を行う．</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7</a:t>
            </a:fld>
            <a:endParaRPr kumimoji="1" lang="ja-JP" altLang="en-US"/>
          </a:p>
        </p:txBody>
      </p:sp>
    </p:spTree>
    <p:extLst>
      <p:ext uri="{BB962C8B-B14F-4D97-AF65-F5344CB8AC3E}">
        <p14:creationId xmlns:p14="http://schemas.microsoft.com/office/powerpoint/2010/main" val="3072146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全探索において最良解を参照しているため，最適解に陥ってしまう（アニメ）．</a:t>
            </a:r>
            <a:endParaRPr kumimoji="1" lang="en-US" altLang="ja-JP" dirty="0" smtClean="0"/>
          </a:p>
          <a:p>
            <a:r>
              <a:rPr kumimoji="1" lang="ja-JP" altLang="en-US" dirty="0" smtClean="0"/>
              <a:t>従来手法の問題を解決するために本研究では探索領域を分割させ，探索を行う</a:t>
            </a:r>
            <a:r>
              <a:rPr kumimoji="1" lang="ja-JP" altLang="en-US" dirty="0" smtClean="0"/>
              <a:t>．</a:t>
            </a:r>
            <a:endParaRPr kumimoji="1" lang="en-US" altLang="ja-JP" dirty="0" smtClean="0"/>
          </a:p>
          <a:p>
            <a:r>
              <a:rPr kumimoji="1" lang="ja-JP" altLang="en-US" dirty="0" smtClean="0"/>
              <a:t>大きな変更として探索領域の分割に探索空間のスケールや解の数から算出される</a:t>
            </a:r>
            <a:r>
              <a:rPr kumimoji="1" lang="en-US" altLang="ja-JP" dirty="0" smtClean="0"/>
              <a:t>Niche</a:t>
            </a:r>
            <a:r>
              <a:rPr kumimoji="1" lang="en-US" altLang="ja-JP" baseline="0" dirty="0" smtClean="0"/>
              <a:t> Radius</a:t>
            </a:r>
            <a:r>
              <a:rPr kumimoji="1" lang="ja-JP" altLang="en-US" baseline="0" dirty="0" smtClean="0"/>
              <a:t>を用いることで，探索に３つの変更を加えました．</a:t>
            </a:r>
            <a:endParaRPr kumimoji="1" lang="en-US" altLang="ja-JP" dirty="0" smtClean="0"/>
          </a:p>
          <a:p>
            <a:r>
              <a:rPr kumimoji="1" lang="ja-JP" altLang="en-US" dirty="0" smtClean="0"/>
              <a:t>大域探索では</a:t>
            </a:r>
            <a:r>
              <a:rPr kumimoji="1" lang="en-US" altLang="ja-JP" dirty="0" smtClean="0"/>
              <a:t>x*</a:t>
            </a:r>
            <a:r>
              <a:rPr kumimoji="1" lang="ja-JP" altLang="en-US" dirty="0" smtClean="0"/>
              <a:t>から遠ざかる方向へ個体が</a:t>
            </a:r>
            <a:r>
              <a:rPr kumimoji="1" lang="ja-JP" altLang="en-US" dirty="0" smtClean="0"/>
              <a:t>移動することで（</a:t>
            </a:r>
            <a:r>
              <a:rPr kumimoji="1" lang="ja-JP" altLang="en-US" dirty="0" smtClean="0"/>
              <a:t>アニメ</a:t>
            </a:r>
            <a:r>
              <a:rPr kumimoji="1" lang="en-US" altLang="ja-JP" dirty="0" smtClean="0"/>
              <a:t>×</a:t>
            </a:r>
            <a:r>
              <a:rPr kumimoji="1" lang="ja-JP" altLang="en-US" dirty="0" smtClean="0"/>
              <a:t>２</a:t>
            </a:r>
            <a:r>
              <a:rPr kumimoji="1" lang="ja-JP" altLang="en-US" dirty="0" smtClean="0"/>
              <a:t>）複数個体が同じ領域に留まらないようにさせ，</a:t>
            </a:r>
            <a:endParaRPr kumimoji="1" lang="en-US" altLang="ja-JP" dirty="0" smtClean="0"/>
          </a:p>
          <a:p>
            <a:r>
              <a:rPr kumimoji="1" lang="ja-JP" altLang="en-US" dirty="0" smtClean="0"/>
              <a:t>局所探索では分割空間内の</a:t>
            </a:r>
            <a:r>
              <a:rPr kumimoji="1" lang="en-US" altLang="ja-JP" dirty="0" smtClean="0"/>
              <a:t>x*</a:t>
            </a:r>
            <a:r>
              <a:rPr kumimoji="1" lang="ja-JP" altLang="en-US" dirty="0" smtClean="0"/>
              <a:t>付近へ新たに個体候補を生成</a:t>
            </a:r>
            <a:r>
              <a:rPr kumimoji="1" lang="ja-JP" altLang="en-US" dirty="0" smtClean="0"/>
              <a:t>することで（</a:t>
            </a:r>
            <a:r>
              <a:rPr kumimoji="1" lang="ja-JP" altLang="en-US" dirty="0" smtClean="0"/>
              <a:t>アニメ</a:t>
            </a:r>
            <a:r>
              <a:rPr kumimoji="1" lang="ja-JP" altLang="en-US" dirty="0" smtClean="0"/>
              <a:t>）領域内の局所解へ収束させます．</a:t>
            </a:r>
            <a:endParaRPr kumimoji="1" lang="en-US" altLang="ja-JP" dirty="0" smtClean="0"/>
          </a:p>
          <a:p>
            <a:r>
              <a:rPr kumimoji="1" lang="ja-JP" altLang="en-US" dirty="0" smtClean="0"/>
              <a:t>ランダム探索を</a:t>
            </a:r>
            <a:r>
              <a:rPr kumimoji="1" lang="ja-JP" altLang="en-US" dirty="0" err="1" smtClean="0"/>
              <a:t>無し</a:t>
            </a:r>
            <a:r>
              <a:rPr kumimoji="1" lang="ja-JP" altLang="en-US" dirty="0" smtClean="0"/>
              <a:t>とすることで，個体を局所解に留まらせるよう変更しました．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8</a:t>
            </a:fld>
            <a:endParaRPr kumimoji="1" lang="ja-JP" altLang="en-US"/>
          </a:p>
        </p:txBody>
      </p:sp>
    </p:spTree>
    <p:extLst>
      <p:ext uri="{BB962C8B-B14F-4D97-AF65-F5344CB8AC3E}">
        <p14:creationId xmlns:p14="http://schemas.microsoft.com/office/powerpoint/2010/main" val="3824447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解空間のスケールと，解の個数を利用した探索範囲を決めることのできる算出式になる．用いる評価関数の探索領域と解の数を</a:t>
            </a:r>
            <a:r>
              <a:rPr kumimoji="1" lang="en-US" altLang="ja-JP" dirty="0" err="1" smtClean="0"/>
              <a:t>xub,xlb,q</a:t>
            </a:r>
            <a:r>
              <a:rPr kumimoji="1" lang="ja-JP" altLang="en-US" dirty="0" smtClean="0"/>
              <a:t>に代入することで，各個体が同じ解に留まらないよう分散させることができる．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9</a:t>
            </a:fld>
            <a:endParaRPr kumimoji="1" lang="ja-JP" altLang="en-US"/>
          </a:p>
        </p:txBody>
      </p:sp>
    </p:spTree>
    <p:extLst>
      <p:ext uri="{BB962C8B-B14F-4D97-AF65-F5344CB8AC3E}">
        <p14:creationId xmlns:p14="http://schemas.microsoft.com/office/powerpoint/2010/main" val="303045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Niche radius</a:t>
            </a:r>
            <a:r>
              <a:rPr kumimoji="1" lang="ja-JP" altLang="en-US" dirty="0" smtClean="0"/>
              <a:t>内の最良個体付近</a:t>
            </a:r>
            <a:r>
              <a:rPr kumimoji="1" lang="ja-JP" altLang="en-US" dirty="0" smtClean="0"/>
              <a:t>に個体候補</a:t>
            </a:r>
            <a:r>
              <a:rPr kumimoji="1" lang="ja-JP" altLang="en-US" dirty="0" smtClean="0"/>
              <a:t>を生成（アニメ</a:t>
            </a:r>
            <a:r>
              <a:rPr kumimoji="1" lang="ja-JP" altLang="en-US" dirty="0" smtClean="0"/>
              <a:t>）</a:t>
            </a:r>
            <a:endParaRPr kumimoji="1" lang="en-US" altLang="ja-JP" smtClean="0"/>
          </a:p>
          <a:p>
            <a:endParaRPr kumimoji="1" lang="en-US" altLang="ja-JP" dirty="0" smtClean="0"/>
          </a:p>
          <a:p>
            <a:r>
              <a:rPr kumimoji="1" lang="ja-JP" altLang="en-US" dirty="0" smtClean="0"/>
              <a:t>分割した探索領域内の局所解へ収束させる</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10</a:t>
            </a:fld>
            <a:endParaRPr kumimoji="1" lang="ja-JP" altLang="en-US"/>
          </a:p>
        </p:txBody>
      </p:sp>
    </p:spTree>
    <p:extLst>
      <p:ext uri="{BB962C8B-B14F-4D97-AF65-F5344CB8AC3E}">
        <p14:creationId xmlns:p14="http://schemas.microsoft.com/office/powerpoint/2010/main" val="466105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p:cNvSpPr/>
          <p:nvPr userDrawn="1"/>
        </p:nvSpPr>
        <p:spPr>
          <a:xfrm>
            <a:off x="0" y="3258000"/>
            <a:ext cx="12192000" cy="360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384747" y="351857"/>
            <a:ext cx="10663004" cy="1506923"/>
          </a:xfrm>
        </p:spPr>
        <p:txBody>
          <a:bodyPr anchor="b"/>
          <a:lstStyle>
            <a:lvl1pPr algn="ctr">
              <a:defRPr sz="6000"/>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384747" y="2067034"/>
            <a:ext cx="10663004" cy="105444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4E1CA51-DB48-4766-81C2-6BC680FF0211}" type="datetime1">
              <a:rPr kumimoji="1" lang="ja-JP" altLang="en-US" smtClean="0"/>
              <a:t>2018/9/27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052317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C83EF0A7-AFD3-4A61-8232-DDB3DDC6C62E}" type="datetime1">
              <a:rPr kumimoji="1" lang="ja-JP" altLang="en-US" smtClean="0"/>
              <a:t>2018/9/27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326670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044D27B7-E5AF-4323-B713-3F9EB9597AA0}" type="datetime1">
              <a:rPr kumimoji="1" lang="ja-JP" altLang="en-US" smtClean="0"/>
              <a:t>2018/9/27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3233833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8" name="正方形/長方形 7"/>
          <p:cNvSpPr/>
          <p:nvPr userDrawn="1"/>
        </p:nvSpPr>
        <p:spPr>
          <a:xfrm>
            <a:off x="0" y="1"/>
            <a:ext cx="12192000" cy="10942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343525" y="1"/>
            <a:ext cx="10515600" cy="1094281"/>
          </a:xfrm>
        </p:spPr>
        <p:txBody>
          <a:bodyPr/>
          <a:lstStyle>
            <a:lvl1pPr>
              <a:defRPr b="1">
                <a:solidFill>
                  <a:schemeClr val="bg1"/>
                </a:solidFill>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343525" y="1439056"/>
            <a:ext cx="10515600" cy="4785532"/>
          </a:xfrm>
        </p:spPr>
        <p:txBody>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10"/>
          </p:nvPr>
        </p:nvSpPr>
        <p:spPr/>
        <p:txBody>
          <a:bodyPr/>
          <a:lstStyle/>
          <a:p>
            <a:fld id="{06AD9B8A-966C-4883-9371-6557463A60E2}" type="datetime1">
              <a:rPr kumimoji="1" lang="ja-JP" altLang="en-US" smtClean="0"/>
              <a:t>2018/9/27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30195" y="419727"/>
            <a:ext cx="2743200" cy="662808"/>
          </a:xfrm>
        </p:spPr>
        <p:txBody>
          <a:bodyPr/>
          <a:lstStyle>
            <a:lvl1pPr>
              <a:defRPr sz="3600">
                <a:solidFill>
                  <a:schemeClr val="bg1"/>
                </a:solidFill>
              </a:defRPr>
            </a:lvl1pPr>
          </a:lstStyle>
          <a:p>
            <a:fld id="{CAF925E2-19D9-40EE-AC9E-1CF63AA179A3}" type="slidenum">
              <a:rPr lang="ja-JP" altLang="en-US" smtClean="0"/>
              <a:pPr/>
              <a:t>‹#›</a:t>
            </a:fld>
            <a:endParaRPr lang="ja-JP" altLang="en-US" dirty="0"/>
          </a:p>
        </p:txBody>
      </p:sp>
    </p:spTree>
    <p:extLst>
      <p:ext uri="{BB962C8B-B14F-4D97-AF65-F5344CB8AC3E}">
        <p14:creationId xmlns:p14="http://schemas.microsoft.com/office/powerpoint/2010/main" val="14608032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8B18A355-C1D7-4985-A34B-7A8725735276}" type="datetime1">
              <a:rPr kumimoji="1" lang="ja-JP" altLang="en-US" smtClean="0"/>
              <a:t>2018/9/27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2251695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D3AC4D5E-9371-4040-BF1B-7E9897B885ED}" type="datetime1">
              <a:rPr kumimoji="1" lang="ja-JP" altLang="en-US" smtClean="0"/>
              <a:t>2018/9/27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403584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F51586AC-C779-494C-B2FB-E9F8022CF3B4}" type="datetime1">
              <a:rPr kumimoji="1" lang="ja-JP" altLang="en-US" smtClean="0"/>
              <a:t>2018/9/27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631689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0C51909-210D-4037-8781-D7285EB6B8D7}" type="datetime1">
              <a:rPr kumimoji="1" lang="ja-JP" altLang="en-US" smtClean="0"/>
              <a:t>2018/9/27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33727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10352B96-A739-4F05-B762-7C632E334A05}" type="datetime1">
              <a:rPr kumimoji="1" lang="ja-JP" altLang="en-US" smtClean="0"/>
              <a:t>2018/9/27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7524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07B2AED-B302-43FE-90DF-5A4C41BD195B}" type="datetime1">
              <a:rPr kumimoji="1" lang="ja-JP" altLang="en-US" smtClean="0"/>
              <a:t>2018/9/27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034515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E0B318E-91E0-4058-B85C-68AAA1AD1DCC}" type="datetime1">
              <a:rPr kumimoji="1" lang="ja-JP" altLang="en-US" smtClean="0"/>
              <a:t>2018/9/27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227761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681027-D567-4E86-A8A9-0E7FC7B1A009}" type="datetime1">
              <a:rPr kumimoji="1" lang="ja-JP" altLang="en-US" smtClean="0"/>
              <a:t>2018/9/27</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2886897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5.png"/><Relationship Id="rId5" Type="http://schemas.openxmlformats.org/officeDocument/2006/relationships/image" Target="../media/image64.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jpg"/><Relationship Id="rId7"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g"/><Relationship Id="rId9"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3.gif"/><Relationship Id="rId7"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4.gif"/><Relationship Id="rId9" Type="http://schemas.openxmlformats.org/officeDocument/2006/relationships/image" Target="../media/image8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slideLayout" Target="../slideLayouts/slideLayout2.xml"/><Relationship Id="rId21" Type="http://schemas.openxmlformats.org/officeDocument/2006/relationships/image" Target="../media/image89.png"/><Relationship Id="rId7" Type="http://schemas.openxmlformats.org/officeDocument/2006/relationships/diagramQuickStyle" Target="../diagrams/quickStyle5.xml"/><Relationship Id="rId12" Type="http://schemas.openxmlformats.org/officeDocument/2006/relationships/image" Target="../media/image91.png"/><Relationship Id="rId17" Type="http://schemas.openxmlformats.org/officeDocument/2006/relationships/image" Target="../media/image96.png"/><Relationship Id="rId2" Type="http://schemas.openxmlformats.org/officeDocument/2006/relationships/tags" Target="../tags/tag20.xml"/><Relationship Id="rId16" Type="http://schemas.openxmlformats.org/officeDocument/2006/relationships/image" Target="../media/image95.png"/><Relationship Id="rId20" Type="http://schemas.openxmlformats.org/officeDocument/2006/relationships/image" Target="../media/image88.png"/><Relationship Id="rId1" Type="http://schemas.openxmlformats.org/officeDocument/2006/relationships/tags" Target="../tags/tag19.xml"/><Relationship Id="rId6" Type="http://schemas.openxmlformats.org/officeDocument/2006/relationships/diagramLayout" Target="../diagrams/layout5.xml"/><Relationship Id="rId11" Type="http://schemas.openxmlformats.org/officeDocument/2006/relationships/image" Target="../media/image90.png"/><Relationship Id="rId5" Type="http://schemas.openxmlformats.org/officeDocument/2006/relationships/diagramData" Target="../diagrams/data5.xml"/><Relationship Id="rId15" Type="http://schemas.openxmlformats.org/officeDocument/2006/relationships/image" Target="../media/image94.png"/><Relationship Id="rId23" Type="http://schemas.openxmlformats.org/officeDocument/2006/relationships/image" Target="../media/image102.png"/><Relationship Id="rId10" Type="http://schemas.openxmlformats.org/officeDocument/2006/relationships/image" Target="../media/image87.png"/><Relationship Id="rId19" Type="http://schemas.openxmlformats.org/officeDocument/2006/relationships/image" Target="../media/image98.png"/><Relationship Id="rId4" Type="http://schemas.openxmlformats.org/officeDocument/2006/relationships/notesSlide" Target="../notesSlides/notesSlide17.xml"/><Relationship Id="rId9" Type="http://schemas.microsoft.com/office/2007/relationships/diagramDrawing" Target="../diagrams/drawing5.xml"/><Relationship Id="rId14" Type="http://schemas.openxmlformats.org/officeDocument/2006/relationships/image" Target="../media/image93.png"/><Relationship Id="rId22" Type="http://schemas.openxmlformats.org/officeDocument/2006/relationships/image" Target="../media/image10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slideLayout" Target="../slideLayouts/slideLayout2.xml"/><Relationship Id="rId21" Type="http://schemas.openxmlformats.org/officeDocument/2006/relationships/image" Target="../media/image21.png"/><Relationship Id="rId7" Type="http://schemas.openxmlformats.org/officeDocument/2006/relationships/diagramQuickStyle" Target="../diagrams/quickStyle1.xml"/><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tags" Target="../tags/tag2.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tags" Target="../tags/tag1.xml"/><Relationship Id="rId6" Type="http://schemas.openxmlformats.org/officeDocument/2006/relationships/diagramLayout" Target="../diagrams/layout1.xml"/><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diagramData" Target="../diagrams/data1.xml"/><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notesSlide" Target="../notesSlides/notesSlide3.xml"/><Relationship Id="rId9" Type="http://schemas.microsoft.com/office/2007/relationships/diagramDrawing" Target="../diagrams/drawing1.xml"/><Relationship Id="rId14" Type="http://schemas.openxmlformats.org/officeDocument/2006/relationships/image" Target="../media/image14.png"/><Relationship Id="rId22"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slideLayout" Target="../slideLayouts/slideLayout2.xml"/><Relationship Id="rId21" Type="http://schemas.openxmlformats.org/officeDocument/2006/relationships/image" Target="../media/image36.png"/><Relationship Id="rId7" Type="http://schemas.openxmlformats.org/officeDocument/2006/relationships/diagramQuickStyle" Target="../diagrams/quickStyle2.xml"/><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tags" Target="../tags/tag4.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tags" Target="../tags/tag3.xml"/><Relationship Id="rId6" Type="http://schemas.openxmlformats.org/officeDocument/2006/relationships/diagramLayout" Target="../diagrams/layout2.xml"/><Relationship Id="rId11" Type="http://schemas.openxmlformats.org/officeDocument/2006/relationships/image" Target="../media/image26.png"/><Relationship Id="rId24" Type="http://schemas.openxmlformats.org/officeDocument/2006/relationships/image" Target="../media/image37.png"/><Relationship Id="rId5" Type="http://schemas.openxmlformats.org/officeDocument/2006/relationships/diagramData" Target="../diagrams/data2.xml"/><Relationship Id="rId15" Type="http://schemas.openxmlformats.org/officeDocument/2006/relationships/image" Target="../media/image30.png"/><Relationship Id="rId23" Type="http://schemas.openxmlformats.org/officeDocument/2006/relationships/image" Target="../media/image23.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notesSlide" Target="../notesSlides/notesSlide4.xml"/><Relationship Id="rId9" Type="http://schemas.microsoft.com/office/2007/relationships/diagramDrawing" Target="../diagrams/drawing2.xml"/><Relationship Id="rId14" Type="http://schemas.openxmlformats.org/officeDocument/2006/relationships/image" Target="../media/image29.png"/><Relationship Id="rId22"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34.png"/><Relationship Id="rId18" Type="http://schemas.openxmlformats.org/officeDocument/2006/relationships/image" Target="../media/image42.png"/><Relationship Id="rId3" Type="http://schemas.openxmlformats.org/officeDocument/2006/relationships/notesSlide" Target="../notesSlides/notesSlide5.xml"/><Relationship Id="rId21" Type="http://schemas.openxmlformats.org/officeDocument/2006/relationships/image" Target="../media/image45.png"/><Relationship Id="rId7" Type="http://schemas.openxmlformats.org/officeDocument/2006/relationships/diagramColors" Target="../diagrams/colors3.xml"/><Relationship Id="rId12" Type="http://schemas.openxmlformats.org/officeDocument/2006/relationships/image" Target="../media/image33.png"/><Relationship Id="rId17" Type="http://schemas.openxmlformats.org/officeDocument/2006/relationships/image" Target="../media/image41.png"/><Relationship Id="rId2" Type="http://schemas.openxmlformats.org/officeDocument/2006/relationships/slideLayout" Target="../slideLayouts/slideLayout2.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tags" Target="../tags/tag5.xml"/><Relationship Id="rId6" Type="http://schemas.openxmlformats.org/officeDocument/2006/relationships/diagramQuickStyle" Target="../diagrams/quickStyle3.xml"/><Relationship Id="rId11" Type="http://schemas.openxmlformats.org/officeDocument/2006/relationships/image" Target="../media/image32.png"/><Relationship Id="rId5" Type="http://schemas.openxmlformats.org/officeDocument/2006/relationships/diagramLayout" Target="../diagrams/layout3.xml"/><Relationship Id="rId15" Type="http://schemas.openxmlformats.org/officeDocument/2006/relationships/image" Target="../media/image29.png"/><Relationship Id="rId10" Type="http://schemas.openxmlformats.org/officeDocument/2006/relationships/image" Target="../media/image31.png"/><Relationship Id="rId19" Type="http://schemas.openxmlformats.org/officeDocument/2006/relationships/image" Target="../media/image43.png"/><Relationship Id="rId4" Type="http://schemas.openxmlformats.org/officeDocument/2006/relationships/diagramData" Target="../diagrams/data3.xml"/><Relationship Id="rId9" Type="http://schemas.openxmlformats.org/officeDocument/2006/relationships/image" Target="../media/image38.png"/><Relationship Id="rId14" Type="http://schemas.openxmlformats.org/officeDocument/2006/relationships/image" Target="../media/image39.png"/><Relationship Id="rId22" Type="http://schemas.openxmlformats.org/officeDocument/2006/relationships/image" Target="../media/image23.png"/></Relationships>
</file>

<file path=ppt/slides/_rels/slide7.xml.rels><?xml version="1.0" encoding="UTF-8" standalone="yes"?>
<Relationships xmlns="http://schemas.openxmlformats.org/package/2006/relationships"><Relationship Id="rId13" Type="http://schemas.microsoft.com/office/2007/relationships/diagramDrawing" Target="../diagrams/drawing4.xml"/><Relationship Id="rId18" Type="http://schemas.openxmlformats.org/officeDocument/2006/relationships/image" Target="../media/image29.png"/><Relationship Id="rId26" Type="http://schemas.openxmlformats.org/officeDocument/2006/relationships/image" Target="../media/image35.png"/><Relationship Id="rId3" Type="http://schemas.openxmlformats.org/officeDocument/2006/relationships/tags" Target="../tags/tag8.xml"/><Relationship Id="rId21" Type="http://schemas.openxmlformats.org/officeDocument/2006/relationships/image" Target="../media/image33.png"/><Relationship Id="rId7" Type="http://schemas.openxmlformats.org/officeDocument/2006/relationships/slideLayout" Target="../slideLayouts/slideLayout2.xml"/><Relationship Id="rId12" Type="http://schemas.openxmlformats.org/officeDocument/2006/relationships/diagramColors" Target="../diagrams/colors4.xml"/><Relationship Id="rId17" Type="http://schemas.openxmlformats.org/officeDocument/2006/relationships/image" Target="../media/image23.png"/><Relationship Id="rId25" Type="http://schemas.openxmlformats.org/officeDocument/2006/relationships/image" Target="../media/image41.png"/><Relationship Id="rId33" Type="http://schemas.openxmlformats.org/officeDocument/2006/relationships/image" Target="../media/image55.png"/><Relationship Id="rId2" Type="http://schemas.openxmlformats.org/officeDocument/2006/relationships/tags" Target="../tags/tag7.xml"/><Relationship Id="rId16" Type="http://schemas.openxmlformats.org/officeDocument/2006/relationships/image" Target="../media/image26.png"/><Relationship Id="rId20" Type="http://schemas.openxmlformats.org/officeDocument/2006/relationships/image" Target="../media/image32.png"/><Relationship Id="rId29" Type="http://schemas.openxmlformats.org/officeDocument/2006/relationships/image" Target="../media/image51.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diagramQuickStyle" Target="../diagrams/quickStyle4.xml"/><Relationship Id="rId24" Type="http://schemas.openxmlformats.org/officeDocument/2006/relationships/image" Target="../media/image22.png"/><Relationship Id="rId32" Type="http://schemas.openxmlformats.org/officeDocument/2006/relationships/image" Target="../media/image54.png"/><Relationship Id="rId5" Type="http://schemas.openxmlformats.org/officeDocument/2006/relationships/tags" Target="../tags/tag10.xml"/><Relationship Id="rId15" Type="http://schemas.openxmlformats.org/officeDocument/2006/relationships/image" Target="../media/image47.png"/><Relationship Id="rId23" Type="http://schemas.openxmlformats.org/officeDocument/2006/relationships/image" Target="../media/image48.png"/><Relationship Id="rId28" Type="http://schemas.openxmlformats.org/officeDocument/2006/relationships/image" Target="../media/image50.png"/><Relationship Id="rId10" Type="http://schemas.openxmlformats.org/officeDocument/2006/relationships/diagramLayout" Target="../diagrams/layout4.xml"/><Relationship Id="rId19" Type="http://schemas.openxmlformats.org/officeDocument/2006/relationships/image" Target="../media/image31.png"/><Relationship Id="rId31" Type="http://schemas.openxmlformats.org/officeDocument/2006/relationships/image" Target="../media/image53.png"/><Relationship Id="rId4" Type="http://schemas.openxmlformats.org/officeDocument/2006/relationships/tags" Target="../tags/tag9.xml"/><Relationship Id="rId9" Type="http://schemas.openxmlformats.org/officeDocument/2006/relationships/diagramData" Target="../diagrams/data4.xml"/><Relationship Id="rId14" Type="http://schemas.openxmlformats.org/officeDocument/2006/relationships/image" Target="../media/image46.png"/><Relationship Id="rId22" Type="http://schemas.openxmlformats.org/officeDocument/2006/relationships/image" Target="../media/image34.png"/><Relationship Id="rId27" Type="http://schemas.openxmlformats.org/officeDocument/2006/relationships/image" Target="../media/image49.png"/><Relationship Id="rId30" Type="http://schemas.openxmlformats.org/officeDocument/2006/relationships/image" Target="../media/image52.png"/><Relationship Id="rId8"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10.png"/><Relationship Id="rId3" Type="http://schemas.openxmlformats.org/officeDocument/2006/relationships/tags" Target="../tags/tag14.xml"/><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8.xml"/><Relationship Id="rId11" Type="http://schemas.openxmlformats.org/officeDocument/2006/relationships/image" Target="../media/image62.png"/><Relationship Id="rId5" Type="http://schemas.openxmlformats.org/officeDocument/2006/relationships/slideLayout" Target="../slideLayouts/slideLayout2.xml"/><Relationship Id="rId10" Type="http://schemas.openxmlformats.org/officeDocument/2006/relationships/image" Target="../media/image61.png"/><Relationship Id="rId4" Type="http://schemas.openxmlformats.org/officeDocument/2006/relationships/tags" Target="../tags/tag15.xml"/><Relationship Id="rId9"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4747" y="704537"/>
            <a:ext cx="10663004" cy="2053649"/>
          </a:xfrm>
        </p:spPr>
        <p:txBody>
          <a:bodyPr>
            <a:noAutofit/>
          </a:bodyPr>
          <a:lstStyle/>
          <a:p>
            <a:pPr algn="l"/>
            <a:r>
              <a:rPr kumimoji="1" lang="ja-JP" altLang="en-US" b="1" dirty="0" smtClean="0">
                <a:solidFill>
                  <a:schemeClr val="tx1">
                    <a:lumMod val="75000"/>
                    <a:lumOff val="25000"/>
                  </a:schemeClr>
                </a:solidFill>
              </a:rPr>
              <a:t>個体間距離を考慮した</a:t>
            </a:r>
            <a:r>
              <a:rPr lang="en-US" altLang="ja-JP" b="1" dirty="0">
                <a:solidFill>
                  <a:schemeClr val="tx1">
                    <a:lumMod val="75000"/>
                    <a:lumOff val="25000"/>
                  </a:schemeClr>
                </a:solidFill>
              </a:rPr>
              <a:t/>
            </a:r>
            <a:br>
              <a:rPr lang="en-US" altLang="ja-JP" b="1" dirty="0">
                <a:solidFill>
                  <a:schemeClr val="tx1">
                    <a:lumMod val="75000"/>
                    <a:lumOff val="25000"/>
                  </a:schemeClr>
                </a:solidFill>
              </a:rPr>
            </a:br>
            <a:r>
              <a:rPr kumimoji="1" lang="ja-JP" altLang="en-US" b="1" dirty="0" smtClean="0">
                <a:solidFill>
                  <a:schemeClr val="tx1">
                    <a:lumMod val="75000"/>
                    <a:lumOff val="25000"/>
                  </a:schemeClr>
                </a:solidFill>
              </a:rPr>
              <a:t>複数解探索型</a:t>
            </a:r>
            <a:r>
              <a:rPr kumimoji="1" lang="en-US" altLang="ja-JP" b="1" dirty="0" smtClean="0">
                <a:solidFill>
                  <a:schemeClr val="tx1">
                    <a:lumMod val="75000"/>
                    <a:lumOff val="25000"/>
                  </a:schemeClr>
                </a:solidFill>
              </a:rPr>
              <a:t>Bat Algorithm</a:t>
            </a:r>
            <a:endParaRPr kumimoji="1" lang="ja-JP" altLang="en-US" b="1" dirty="0">
              <a:solidFill>
                <a:schemeClr val="tx1">
                  <a:lumMod val="75000"/>
                  <a:lumOff val="25000"/>
                </a:schemeClr>
              </a:solidFill>
            </a:endParaRPr>
          </a:p>
        </p:txBody>
      </p:sp>
      <p:sp>
        <p:nvSpPr>
          <p:cNvPr id="4" name="テキスト ボックス 3"/>
          <p:cNvSpPr txBox="1"/>
          <p:nvPr/>
        </p:nvSpPr>
        <p:spPr>
          <a:xfrm>
            <a:off x="384747" y="3792511"/>
            <a:ext cx="10433154" cy="1200329"/>
          </a:xfrm>
          <a:prstGeom prst="rect">
            <a:avLst/>
          </a:prstGeom>
          <a:noFill/>
        </p:spPr>
        <p:txBody>
          <a:bodyPr wrap="square" rtlCol="0">
            <a:spAutoFit/>
          </a:bodyPr>
          <a:lstStyle/>
          <a:p>
            <a:r>
              <a:rPr lang="en-US" altLang="ja-JP" sz="4000" b="1" dirty="0" smtClean="0">
                <a:solidFill>
                  <a:schemeClr val="bg1"/>
                </a:solidFill>
              </a:rPr>
              <a:t>2018</a:t>
            </a:r>
            <a:r>
              <a:rPr lang="ja-JP" altLang="en-US" sz="3200" b="1" dirty="0" smtClean="0">
                <a:solidFill>
                  <a:schemeClr val="bg1"/>
                </a:solidFill>
              </a:rPr>
              <a:t>年度　修士論文　中間発表</a:t>
            </a:r>
            <a:endParaRPr lang="en-US" altLang="ja-JP" sz="3200" b="1" dirty="0" smtClean="0">
              <a:solidFill>
                <a:schemeClr val="bg1"/>
              </a:solidFill>
            </a:endParaRPr>
          </a:p>
          <a:p>
            <a:r>
              <a:rPr lang="ja-JP" altLang="en-US" sz="3200" b="1" dirty="0" smtClean="0">
                <a:solidFill>
                  <a:schemeClr val="bg1"/>
                </a:solidFill>
              </a:rPr>
              <a:t>情報学専攻</a:t>
            </a:r>
            <a:r>
              <a:rPr lang="ja-JP" altLang="en-US" sz="3200" b="1" dirty="0">
                <a:solidFill>
                  <a:schemeClr val="bg1"/>
                </a:solidFill>
              </a:rPr>
              <a:t>　</a:t>
            </a:r>
            <a:r>
              <a:rPr lang="ja-JP" altLang="en-US" sz="3200" b="1" dirty="0" smtClean="0">
                <a:solidFill>
                  <a:schemeClr val="bg1"/>
                </a:solidFill>
              </a:rPr>
              <a:t>髙</a:t>
            </a:r>
            <a:r>
              <a:rPr kumimoji="1" lang="ja-JP" altLang="en-US" sz="3200" b="1" dirty="0" smtClean="0">
                <a:solidFill>
                  <a:schemeClr val="bg1"/>
                </a:solidFill>
              </a:rPr>
              <a:t>玉研究室</a:t>
            </a:r>
            <a:r>
              <a:rPr lang="ja-JP" altLang="en-US" sz="3200" b="1" dirty="0">
                <a:solidFill>
                  <a:schemeClr val="bg1"/>
                </a:solidFill>
              </a:rPr>
              <a:t>　</a:t>
            </a:r>
            <a:r>
              <a:rPr lang="en-US" altLang="ja-JP" sz="3200" b="1" dirty="0" smtClean="0">
                <a:solidFill>
                  <a:schemeClr val="bg1"/>
                </a:solidFill>
              </a:rPr>
              <a:t>1730022</a:t>
            </a:r>
            <a:r>
              <a:rPr lang="ja-JP" altLang="en-US" sz="3200" b="1" dirty="0" smtClean="0">
                <a:solidFill>
                  <a:schemeClr val="bg1"/>
                </a:solidFill>
              </a:rPr>
              <a:t>　岩瀬 拓哉</a:t>
            </a:r>
            <a:endParaRPr kumimoji="1" lang="en-US" altLang="ja-JP" sz="3200" b="1" dirty="0" smtClean="0">
              <a:solidFill>
                <a:schemeClr val="bg1"/>
              </a:solidFill>
            </a:endParaRPr>
          </a:p>
        </p:txBody>
      </p:sp>
      <p:sp>
        <p:nvSpPr>
          <p:cNvPr id="5" name="テキスト ボックス 4"/>
          <p:cNvSpPr txBox="1"/>
          <p:nvPr/>
        </p:nvSpPr>
        <p:spPr>
          <a:xfrm>
            <a:off x="7510072" y="6100997"/>
            <a:ext cx="4287187" cy="461665"/>
          </a:xfrm>
          <a:prstGeom prst="rect">
            <a:avLst/>
          </a:prstGeom>
          <a:noFill/>
        </p:spPr>
        <p:txBody>
          <a:bodyPr wrap="square" rtlCol="0">
            <a:spAutoFit/>
          </a:bodyPr>
          <a:lstStyle/>
          <a:p>
            <a:pPr algn="r"/>
            <a:r>
              <a:rPr kumimoji="1" lang="en-US" altLang="ja-JP" sz="2400" b="1" dirty="0" smtClean="0">
                <a:solidFill>
                  <a:schemeClr val="bg1"/>
                </a:solidFill>
              </a:rPr>
              <a:t>2018/09/27</a:t>
            </a:r>
            <a:endParaRPr kumimoji="1" lang="ja-JP" altLang="en-US" sz="2400" b="1" dirty="0">
              <a:solidFill>
                <a:schemeClr val="bg1"/>
              </a:solidFill>
            </a:endParaRPr>
          </a:p>
        </p:txBody>
      </p:sp>
    </p:spTree>
    <p:extLst>
      <p:ext uri="{BB962C8B-B14F-4D97-AF65-F5344CB8AC3E}">
        <p14:creationId xmlns:p14="http://schemas.microsoft.com/office/powerpoint/2010/main" val="24299557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43525" y="1439056"/>
            <a:ext cx="11408764" cy="4785532"/>
          </a:xfrm>
        </p:spPr>
        <p:txBody>
          <a:bodyPr/>
          <a:lstStyle/>
          <a:p>
            <a:pPr marL="0" indent="0">
              <a:buNone/>
            </a:pPr>
            <a:r>
              <a:rPr kumimoji="1" lang="ja-JP" altLang="en-US" b="1" dirty="0" smtClean="0">
                <a:solidFill>
                  <a:schemeClr val="tx1">
                    <a:lumMod val="75000"/>
                    <a:lumOff val="25000"/>
                  </a:schemeClr>
                </a:solidFill>
              </a:rPr>
              <a:t>＜局所探索＞</a:t>
            </a:r>
            <a:endParaRPr kumimoji="1" lang="en-US" altLang="ja-JP" b="1" dirty="0" smtClean="0">
              <a:solidFill>
                <a:schemeClr val="tx1">
                  <a:lumMod val="75000"/>
                  <a:lumOff val="25000"/>
                </a:schemeClr>
              </a:solidFill>
            </a:endParaRPr>
          </a:p>
          <a:p>
            <a:pPr marL="0" indent="0">
              <a:buNone/>
            </a:pPr>
            <a:r>
              <a:rPr lang="en-US" altLang="ja-JP" sz="2400" dirty="0" smtClean="0">
                <a:solidFill>
                  <a:schemeClr val="accent5"/>
                </a:solidFill>
              </a:rPr>
              <a:t>Niche Radius</a:t>
            </a:r>
            <a:r>
              <a:rPr lang="ja-JP" altLang="en-US" sz="2400" dirty="0" smtClean="0">
                <a:solidFill>
                  <a:schemeClr val="accent5"/>
                </a:solidFill>
              </a:rPr>
              <a:t>内の最良個体近辺</a:t>
            </a:r>
            <a:r>
              <a:rPr lang="ja-JP" altLang="en-US" sz="2400" dirty="0">
                <a:solidFill>
                  <a:schemeClr val="accent5"/>
                </a:solidFill>
              </a:rPr>
              <a:t>に</a:t>
            </a:r>
            <a:r>
              <a:rPr lang="ja-JP" altLang="en-US" sz="2400" dirty="0" smtClean="0">
                <a:solidFill>
                  <a:schemeClr val="accent5"/>
                </a:solidFill>
              </a:rPr>
              <a:t>変更</a:t>
            </a:r>
            <a:endParaRPr lang="en-US" altLang="ja-JP" sz="2400" dirty="0" smtClean="0">
              <a:solidFill>
                <a:schemeClr val="accent5"/>
              </a:solidFill>
            </a:endParaRPr>
          </a:p>
          <a:p>
            <a:pPr marL="0" indent="0">
              <a:buNone/>
            </a:pPr>
            <a:endParaRPr lang="en-US" altLang="ja-JP" sz="2400" dirty="0">
              <a:solidFill>
                <a:schemeClr val="accent5"/>
              </a:solidFill>
            </a:endParaRPr>
          </a:p>
          <a:p>
            <a:pPr marL="0" indent="0">
              <a:buNone/>
            </a:pPr>
            <a:endParaRPr lang="en-US" altLang="ja-JP" sz="2400" dirty="0" smtClean="0">
              <a:solidFill>
                <a:schemeClr val="accent5"/>
              </a:solidFill>
            </a:endParaRPr>
          </a:p>
          <a:p>
            <a:pPr marL="0" indent="0">
              <a:buNone/>
            </a:pPr>
            <a:endParaRPr lang="en-US" altLang="ja-JP" sz="2400" dirty="0">
              <a:solidFill>
                <a:schemeClr val="accent5"/>
              </a:solidFill>
            </a:endParaRPr>
          </a:p>
          <a:p>
            <a:pPr marL="0" indent="0">
              <a:buNone/>
            </a:pPr>
            <a:endParaRPr lang="en-US" altLang="ja-JP" sz="2400" dirty="0" smtClean="0">
              <a:solidFill>
                <a:schemeClr val="accent5"/>
              </a:solidFill>
            </a:endParaRPr>
          </a:p>
          <a:p>
            <a:pPr marL="0" indent="0">
              <a:buNone/>
            </a:pPr>
            <a:endParaRPr lang="en-US" altLang="ja-JP" sz="2400" dirty="0" smtClean="0">
              <a:solidFill>
                <a:schemeClr val="accent5"/>
              </a:solidFill>
            </a:endParaRPr>
          </a:p>
          <a:p>
            <a:pPr marL="0" indent="0">
              <a:buNone/>
            </a:pPr>
            <a:r>
              <a:rPr lang="ja-JP" altLang="en-US" sz="2400" b="1" dirty="0" smtClean="0">
                <a:solidFill>
                  <a:schemeClr val="tx1">
                    <a:lumMod val="75000"/>
                    <a:lumOff val="25000"/>
                  </a:schemeClr>
                </a:solidFill>
              </a:rPr>
              <a:t>＜</a:t>
            </a:r>
            <a:r>
              <a:rPr lang="ja-JP" altLang="en-US" sz="2400" b="1" dirty="0">
                <a:solidFill>
                  <a:schemeClr val="tx1">
                    <a:lumMod val="75000"/>
                    <a:lumOff val="25000"/>
                  </a:schemeClr>
                </a:solidFill>
              </a:rPr>
              <a:t>ランダム</a:t>
            </a:r>
            <a:r>
              <a:rPr lang="ja-JP" altLang="en-US" sz="2400" b="1" dirty="0" smtClean="0">
                <a:solidFill>
                  <a:schemeClr val="tx1">
                    <a:lumMod val="75000"/>
                    <a:lumOff val="25000"/>
                  </a:schemeClr>
                </a:solidFill>
              </a:rPr>
              <a:t>探索＞</a:t>
            </a:r>
            <a:endParaRPr lang="en-US" altLang="ja-JP" sz="2400" dirty="0" smtClean="0">
              <a:solidFill>
                <a:schemeClr val="accent5"/>
              </a:solidFill>
            </a:endParaRPr>
          </a:p>
          <a:p>
            <a:pPr marL="0" indent="0">
              <a:buNone/>
            </a:pPr>
            <a:r>
              <a:rPr lang="ja-JP" altLang="en-US" sz="2400" dirty="0" smtClean="0">
                <a:solidFill>
                  <a:schemeClr val="accent5"/>
                </a:solidFill>
              </a:rPr>
              <a:t>ランダム探索無しに変更</a:t>
            </a:r>
            <a:endParaRPr lang="ja-JP" altLang="en-US" sz="2400" dirty="0">
              <a:solidFill>
                <a:schemeClr val="accent5"/>
              </a:solidFill>
            </a:endParaRPr>
          </a:p>
          <a:p>
            <a:pPr marL="0" indent="0">
              <a:buNone/>
            </a:pPr>
            <a:endParaRPr lang="en-US" altLang="ja-JP" sz="2400" dirty="0">
              <a:solidFill>
                <a:schemeClr val="accent5"/>
              </a:solidFill>
            </a:endParaRPr>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10</a:t>
            </a:fld>
            <a:r>
              <a:rPr kumimoji="1" lang="en-US" altLang="ja-JP" dirty="0" smtClean="0"/>
              <a:t>/15)</a:t>
            </a:r>
            <a:endParaRPr kumimoji="1" lang="ja-JP" altLang="en-US" dirty="0"/>
          </a:p>
        </p:txBody>
      </p:sp>
      <p:pic>
        <p:nvPicPr>
          <p:cNvPr id="84" name="図 8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426031" y="3442917"/>
            <a:ext cx="2252346" cy="288000"/>
          </a:xfrm>
          <a:prstGeom prst="rect">
            <a:avLst/>
          </a:prstGeom>
        </p:spPr>
      </p:pic>
      <p:pic>
        <p:nvPicPr>
          <p:cNvPr id="83" name="図 8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357287" y="2606138"/>
            <a:ext cx="2061181" cy="252000"/>
          </a:xfrm>
          <a:prstGeom prst="rect">
            <a:avLst/>
          </a:prstGeom>
        </p:spPr>
      </p:pic>
      <p:sp>
        <p:nvSpPr>
          <p:cNvPr id="7" name="下矢印 6"/>
          <p:cNvSpPr/>
          <p:nvPr/>
        </p:nvSpPr>
        <p:spPr>
          <a:xfrm>
            <a:off x="2146122" y="3059920"/>
            <a:ext cx="779488" cy="3514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4357824" y="3370157"/>
            <a:ext cx="4246089" cy="461665"/>
          </a:xfrm>
          <a:prstGeom prst="rect">
            <a:avLst/>
          </a:prstGeom>
          <a:noFill/>
        </p:spPr>
        <p:txBody>
          <a:bodyPr wrap="square" rtlCol="0">
            <a:spAutoFit/>
          </a:bodyPr>
          <a:lstStyle/>
          <a:p>
            <a:r>
              <a:rPr kumimoji="1" lang="ja-JP" altLang="en-US" sz="2400" dirty="0" smtClean="0"/>
              <a:t>個体を局所解へ収束させる</a:t>
            </a:r>
            <a:endParaRPr kumimoji="1" lang="ja-JP" altLang="en-US" sz="2400" dirty="0"/>
          </a:p>
        </p:txBody>
      </p:sp>
      <p:sp>
        <p:nvSpPr>
          <p:cNvPr id="9" name="テキスト ボックス 8"/>
          <p:cNvSpPr txBox="1"/>
          <p:nvPr/>
        </p:nvSpPr>
        <p:spPr>
          <a:xfrm>
            <a:off x="1182333" y="5645023"/>
            <a:ext cx="4264310" cy="461665"/>
          </a:xfrm>
          <a:prstGeom prst="rect">
            <a:avLst/>
          </a:prstGeom>
          <a:noFill/>
        </p:spPr>
        <p:txBody>
          <a:bodyPr wrap="square" rtlCol="0">
            <a:spAutoFit/>
          </a:bodyPr>
          <a:lstStyle/>
          <a:p>
            <a:r>
              <a:rPr kumimoji="1" lang="ja-JP" altLang="en-US" sz="2400" dirty="0" smtClean="0"/>
              <a:t>個体を局所解に留まらせる</a:t>
            </a:r>
            <a:endParaRPr kumimoji="1" lang="ja-JP" altLang="en-US" sz="2400" dirty="0"/>
          </a:p>
        </p:txBody>
      </p:sp>
      <p:sp>
        <p:nvSpPr>
          <p:cNvPr id="24" name="正方形/長方形 23"/>
          <p:cNvSpPr/>
          <p:nvPr/>
        </p:nvSpPr>
        <p:spPr>
          <a:xfrm>
            <a:off x="8668845" y="196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8668845" y="304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8668845" y="412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9747093" y="196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9747093" y="304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9747093" y="412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10828594" y="196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10828594" y="304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10828594" y="412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1330211" y="223187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p:nvSpPr>
        <p:spPr>
          <a:xfrm>
            <a:off x="11243892" y="372747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10272130" y="257056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10923270" y="354911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10480201" y="347977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p:cNvSpPr/>
          <p:nvPr/>
        </p:nvSpPr>
        <p:spPr>
          <a:xfrm>
            <a:off x="10570201" y="454304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p:nvSpPr>
        <p:spPr>
          <a:xfrm>
            <a:off x="10250889" y="490176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p:nvSpPr>
        <p:spPr>
          <a:xfrm>
            <a:off x="10249068" y="446789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p:cNvSpPr/>
          <p:nvPr/>
        </p:nvSpPr>
        <p:spPr>
          <a:xfrm>
            <a:off x="10345089" y="312768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二等辺三角形 41"/>
          <p:cNvSpPr/>
          <p:nvPr/>
        </p:nvSpPr>
        <p:spPr>
          <a:xfrm>
            <a:off x="9313916" y="2665478"/>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二等辺三角形 42"/>
          <p:cNvSpPr/>
          <p:nvPr/>
        </p:nvSpPr>
        <p:spPr>
          <a:xfrm>
            <a:off x="8971481" y="4700502"/>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二等辺三角形 43"/>
          <p:cNvSpPr/>
          <p:nvPr/>
        </p:nvSpPr>
        <p:spPr>
          <a:xfrm>
            <a:off x="10524945" y="485650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二等辺三角形 44"/>
          <p:cNvSpPr/>
          <p:nvPr/>
        </p:nvSpPr>
        <p:spPr>
          <a:xfrm>
            <a:off x="10524945" y="259800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二等辺三角形 45"/>
          <p:cNvSpPr/>
          <p:nvPr/>
        </p:nvSpPr>
        <p:spPr>
          <a:xfrm>
            <a:off x="10570201" y="3150479"/>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二等辺三角形 46"/>
          <p:cNvSpPr/>
          <p:nvPr/>
        </p:nvSpPr>
        <p:spPr>
          <a:xfrm>
            <a:off x="10946243" y="3829765"/>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二等辺三角形 47"/>
          <p:cNvSpPr/>
          <p:nvPr/>
        </p:nvSpPr>
        <p:spPr>
          <a:xfrm>
            <a:off x="10945820" y="4324116"/>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二等辺三角形 48"/>
          <p:cNvSpPr/>
          <p:nvPr/>
        </p:nvSpPr>
        <p:spPr>
          <a:xfrm>
            <a:off x="11103270" y="2321510"/>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p:cNvSpPr/>
          <p:nvPr/>
        </p:nvSpPr>
        <p:spPr>
          <a:xfrm>
            <a:off x="11118427" y="466889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1" name="直線矢印コネクタ 60"/>
          <p:cNvCxnSpPr/>
          <p:nvPr/>
        </p:nvCxnSpPr>
        <p:spPr>
          <a:xfrm>
            <a:off x="8662001" y="1833113"/>
            <a:ext cx="1080000" cy="0"/>
          </a:xfrm>
          <a:prstGeom prst="straightConnector1">
            <a:avLst/>
          </a:prstGeom>
          <a:ln w="38100">
            <a:solidFill>
              <a:schemeClr val="accent5"/>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62" name="直線コネクタ 61"/>
          <p:cNvCxnSpPr/>
          <p:nvPr/>
        </p:nvCxnSpPr>
        <p:spPr>
          <a:xfrm>
            <a:off x="8671833" y="1702593"/>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cxnSp>
        <p:nvCxnSpPr>
          <p:cNvPr id="63" name="直線コネクタ 62"/>
          <p:cNvCxnSpPr/>
          <p:nvPr/>
        </p:nvCxnSpPr>
        <p:spPr>
          <a:xfrm>
            <a:off x="9729723" y="1702593"/>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sp>
        <p:nvSpPr>
          <p:cNvPr id="64" name="テキスト ボックス 63"/>
          <p:cNvSpPr txBox="1"/>
          <p:nvPr/>
        </p:nvSpPr>
        <p:spPr>
          <a:xfrm>
            <a:off x="8949998" y="1473219"/>
            <a:ext cx="580104" cy="400110"/>
          </a:xfrm>
          <a:prstGeom prst="rect">
            <a:avLst/>
          </a:prstGeom>
          <a:noFill/>
        </p:spPr>
        <p:txBody>
          <a:bodyPr wrap="square" rtlCol="0">
            <a:spAutoFit/>
          </a:bodyPr>
          <a:lstStyle/>
          <a:p>
            <a:r>
              <a:rPr kumimoji="1" lang="en-US" altLang="ja-JP" sz="2000" dirty="0" smtClean="0">
                <a:solidFill>
                  <a:schemeClr val="accent5"/>
                </a:solidFill>
              </a:rPr>
              <a:t>NR</a:t>
            </a:r>
            <a:endParaRPr kumimoji="1" lang="ja-JP" altLang="en-US" sz="2000" dirty="0">
              <a:solidFill>
                <a:schemeClr val="accent5"/>
              </a:solidFill>
            </a:endParaRPr>
          </a:p>
        </p:txBody>
      </p:sp>
      <p:grpSp>
        <p:nvGrpSpPr>
          <p:cNvPr id="65" name="グループ化 64"/>
          <p:cNvGrpSpPr/>
          <p:nvPr/>
        </p:nvGrpSpPr>
        <p:grpSpPr>
          <a:xfrm rot="16200000">
            <a:off x="7977668" y="2354752"/>
            <a:ext cx="1080000" cy="288000"/>
            <a:chOff x="8814889" y="5385881"/>
            <a:chExt cx="1080000" cy="288000"/>
          </a:xfrm>
        </p:grpSpPr>
        <p:cxnSp>
          <p:nvCxnSpPr>
            <p:cNvPr id="66" name="直線矢印コネクタ 65"/>
            <p:cNvCxnSpPr/>
            <p:nvPr/>
          </p:nvCxnSpPr>
          <p:spPr>
            <a:xfrm>
              <a:off x="8814889" y="5516401"/>
              <a:ext cx="1080000" cy="0"/>
            </a:xfrm>
            <a:prstGeom prst="straightConnector1">
              <a:avLst/>
            </a:prstGeom>
            <a:ln w="38100">
              <a:solidFill>
                <a:schemeClr val="accent5"/>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67" name="直線コネクタ 66"/>
            <p:cNvCxnSpPr/>
            <p:nvPr/>
          </p:nvCxnSpPr>
          <p:spPr>
            <a:xfrm>
              <a:off x="8824721" y="5385881"/>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cxnSp>
          <p:nvCxnSpPr>
            <p:cNvPr id="68" name="直線コネクタ 67"/>
            <p:cNvCxnSpPr/>
            <p:nvPr/>
          </p:nvCxnSpPr>
          <p:spPr>
            <a:xfrm>
              <a:off x="9882611" y="5385881"/>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grpSp>
      <p:sp>
        <p:nvSpPr>
          <p:cNvPr id="71" name="タイトル 1"/>
          <p:cNvSpPr>
            <a:spLocks noGrp="1"/>
          </p:cNvSpPr>
          <p:nvPr>
            <p:ph type="title"/>
          </p:nvPr>
        </p:nvSpPr>
        <p:spPr>
          <a:xfrm>
            <a:off x="343525" y="1"/>
            <a:ext cx="10515600" cy="1094281"/>
          </a:xfrm>
        </p:spPr>
        <p:txBody>
          <a:bodyPr>
            <a:normAutofit fontScale="90000"/>
          </a:bodyPr>
          <a:lstStyle/>
          <a:p>
            <a:r>
              <a:rPr kumimoji="1" lang="en-US" altLang="ja-JP" dirty="0" smtClean="0"/>
              <a:t>Niche Radius-based Bat Algorithm(NRBA) </a:t>
            </a:r>
            <a:endParaRPr kumimoji="1" lang="ja-JP" altLang="en-US" dirty="0"/>
          </a:p>
        </p:txBody>
      </p:sp>
      <p:sp>
        <p:nvSpPr>
          <p:cNvPr id="72" name="二等辺三角形 71"/>
          <p:cNvSpPr/>
          <p:nvPr/>
        </p:nvSpPr>
        <p:spPr>
          <a:xfrm>
            <a:off x="9488970" y="529198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3" name="正方形/長方形 72"/>
              <p:cNvSpPr/>
              <p:nvPr/>
            </p:nvSpPr>
            <p:spPr>
              <a:xfrm>
                <a:off x="9643419" y="5209107"/>
                <a:ext cx="2384884" cy="369332"/>
              </a:xfrm>
              <a:prstGeom prst="rect">
                <a:avLst/>
              </a:prstGeom>
            </p:spPr>
            <p:txBody>
              <a:bodyPr wrap="none">
                <a:spAutoFit/>
              </a:bodyPr>
              <a:lstStyle/>
              <a:p>
                <a:r>
                  <a:rPr lang="en-US" altLang="ja-JP" dirty="0" smtClean="0"/>
                  <a:t>:NR</a:t>
                </a:r>
                <a:r>
                  <a:rPr lang="ja-JP" altLang="en-US" dirty="0" smtClean="0"/>
                  <a:t>内の最</a:t>
                </a:r>
                <a14:m>
                  <m:oMath xmlns:m="http://schemas.openxmlformats.org/officeDocument/2006/math">
                    <m:r>
                      <a:rPr lang="ja-JP" altLang="en-US" i="1" smtClean="0">
                        <a:latin typeface="Cambria Math" panose="02040503050406030204" pitchFamily="18" charset="0"/>
                      </a:rPr>
                      <m:t>良</m:t>
                    </m:r>
                    <m:r>
                      <a:rPr lang="ja-JP" altLang="en-US" i="1">
                        <a:latin typeface="Cambria Math" panose="02040503050406030204" pitchFamily="18" charset="0"/>
                      </a:rPr>
                      <m:t>個体</m:t>
                    </m:r>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b="0" i="0" smtClean="0">
                            <a:latin typeface="Cambria Math" panose="02040503050406030204" pitchFamily="18" charset="0"/>
                          </a:rPr>
                          <m:t>NR</m:t>
                        </m:r>
                        <m:r>
                          <a:rPr lang="en-US" altLang="ja-JP">
                            <a:latin typeface="Cambria Math" panose="02040503050406030204" pitchFamily="18" charset="0"/>
                          </a:rPr>
                          <m:t>∗</m:t>
                        </m:r>
                      </m:sub>
                    </m:sSub>
                  </m:oMath>
                </a14:m>
                <a:endParaRPr lang="ja-JP" altLang="en-US" dirty="0"/>
              </a:p>
            </p:txBody>
          </p:sp>
        </mc:Choice>
        <mc:Fallback xmlns="">
          <p:sp>
            <p:nvSpPr>
              <p:cNvPr id="73" name="正方形/長方形 72"/>
              <p:cNvSpPr>
                <a:spLocks noRot="1" noChangeAspect="1" noMove="1" noResize="1" noEditPoints="1" noAdjustHandles="1" noChangeArrowheads="1" noChangeShapeType="1" noTextEdit="1"/>
              </p:cNvSpPr>
              <p:nvPr/>
            </p:nvSpPr>
            <p:spPr>
              <a:xfrm>
                <a:off x="9643419" y="5209107"/>
                <a:ext cx="2384884" cy="369332"/>
              </a:xfrm>
              <a:prstGeom prst="rect">
                <a:avLst/>
              </a:prstGeom>
              <a:blipFill>
                <a:blip r:embed="rId7"/>
                <a:stretch>
                  <a:fillRect l="-2302" t="-11667" b="-28333"/>
                </a:stretch>
              </a:blipFill>
            </p:spPr>
            <p:txBody>
              <a:bodyPr/>
              <a:lstStyle/>
              <a:p>
                <a:r>
                  <a:rPr lang="ja-JP" altLang="en-US">
                    <a:noFill/>
                  </a:rPr>
                  <a:t> </a:t>
                </a:r>
              </a:p>
            </p:txBody>
          </p:sp>
        </mc:Fallback>
      </mc:AlternateContent>
      <p:sp>
        <p:nvSpPr>
          <p:cNvPr id="74" name="楕円 73"/>
          <p:cNvSpPr/>
          <p:nvPr/>
        </p:nvSpPr>
        <p:spPr>
          <a:xfrm>
            <a:off x="9348953" y="3513081"/>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p:cNvSpPr/>
          <p:nvPr/>
        </p:nvSpPr>
        <p:spPr>
          <a:xfrm>
            <a:off x="9168953" y="2420855"/>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185743" y="460726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p:cNvSpPr/>
          <p:nvPr/>
        </p:nvSpPr>
        <p:spPr>
          <a:xfrm>
            <a:off x="10339068" y="467085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p:cNvSpPr/>
          <p:nvPr/>
        </p:nvSpPr>
        <p:spPr>
          <a:xfrm>
            <a:off x="11469347" y="4333903"/>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p:cNvSpPr/>
          <p:nvPr/>
        </p:nvSpPr>
        <p:spPr>
          <a:xfrm>
            <a:off x="11654011" y="3769501"/>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p:cNvSpPr/>
          <p:nvPr/>
        </p:nvSpPr>
        <p:spPr>
          <a:xfrm>
            <a:off x="11368186" y="2805594"/>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楕円 80"/>
          <p:cNvSpPr/>
          <p:nvPr/>
        </p:nvSpPr>
        <p:spPr>
          <a:xfrm>
            <a:off x="10359575" y="226362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p:cNvSpPr/>
          <p:nvPr/>
        </p:nvSpPr>
        <p:spPr>
          <a:xfrm>
            <a:off x="10233896" y="344459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598939" y="2534138"/>
            <a:ext cx="3577876" cy="396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7873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500"/>
                                        <p:tgtEl>
                                          <p:spTgt spid="7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78" grpId="0" animBg="1"/>
      <p:bldP spid="79" grpId="0" animBg="1"/>
      <p:bldP spid="80" grpId="0" animBg="1"/>
      <p:bldP spid="81" grpId="0" animBg="1"/>
      <p:bldP spid="8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611" y="2754708"/>
            <a:ext cx="5263536" cy="3947652"/>
          </a:xfrm>
          <a:prstGeom prst="rect">
            <a:avLst/>
          </a:prstGeom>
        </p:spPr>
      </p:pic>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391" y="3694008"/>
            <a:ext cx="4151709" cy="3251544"/>
          </a:xfrm>
          <a:prstGeom prst="rect">
            <a:avLst/>
          </a:prstGeom>
        </p:spPr>
      </p:pic>
      <p:sp>
        <p:nvSpPr>
          <p:cNvPr id="2" name="タイトル 1"/>
          <p:cNvSpPr>
            <a:spLocks noGrp="1"/>
          </p:cNvSpPr>
          <p:nvPr>
            <p:ph type="title"/>
          </p:nvPr>
        </p:nvSpPr>
        <p:spPr/>
        <p:txBody>
          <a:bodyPr/>
          <a:lstStyle/>
          <a:p>
            <a:r>
              <a:rPr kumimoji="1" lang="ja-JP" altLang="en-US" dirty="0" smtClean="0"/>
              <a:t>実験</a:t>
            </a:r>
            <a:endParaRPr kumimoji="1" lang="ja-JP" altLang="en-US"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11</a:t>
            </a:fld>
            <a:r>
              <a:rPr kumimoji="1" lang="en-US" altLang="ja-JP" dirty="0" smtClean="0"/>
              <a:t>/15)</a:t>
            </a:r>
            <a:endParaRPr kumimoji="1" lang="ja-JP" altLang="en-US" dirty="0"/>
          </a:p>
        </p:txBody>
      </p:sp>
      <mc:AlternateContent xmlns:mc="http://schemas.openxmlformats.org/markup-compatibility/2006" xmlns:a14="http://schemas.microsoft.com/office/drawing/2010/main">
        <mc:Choice Requires="a14">
          <p:graphicFrame>
            <p:nvGraphicFramePr>
              <p:cNvPr id="10" name="表 9"/>
              <p:cNvGraphicFramePr>
                <a:graphicFrameLocks noGrp="1"/>
              </p:cNvGraphicFramePr>
              <p:nvPr>
                <p:extLst>
                  <p:ext uri="{D42A27DB-BD31-4B8C-83A1-F6EECF244321}">
                    <p14:modId xmlns:p14="http://schemas.microsoft.com/office/powerpoint/2010/main" val="461731856"/>
                  </p:ext>
                </p:extLst>
              </p:nvPr>
            </p:nvGraphicFramePr>
            <p:xfrm>
              <a:off x="888275" y="1813552"/>
              <a:ext cx="4629404" cy="2016000"/>
            </p:xfrm>
            <a:graphic>
              <a:graphicData uri="http://schemas.openxmlformats.org/drawingml/2006/table">
                <a:tbl>
                  <a:tblPr firstRow="1" bandRow="1">
                    <a:tableStyleId>{5C22544A-7EE6-4342-B048-85BDC9FD1C3A}</a:tableStyleId>
                  </a:tblPr>
                  <a:tblGrid>
                    <a:gridCol w="2400618">
                      <a:extLst>
                        <a:ext uri="{9D8B030D-6E8A-4147-A177-3AD203B41FA5}">
                          <a16:colId xmlns:a16="http://schemas.microsoft.com/office/drawing/2014/main" val="1692646801"/>
                        </a:ext>
                      </a:extLst>
                    </a:gridCol>
                    <a:gridCol w="2228786">
                      <a:extLst>
                        <a:ext uri="{9D8B030D-6E8A-4147-A177-3AD203B41FA5}">
                          <a16:colId xmlns:a16="http://schemas.microsoft.com/office/drawing/2014/main" val="1598945184"/>
                        </a:ext>
                      </a:extLst>
                    </a:gridCol>
                  </a:tblGrid>
                  <a:tr h="403200">
                    <a:tc gridSpan="2">
                      <a:txBody>
                        <a:bodyPr/>
                        <a:lstStyle/>
                        <a:p>
                          <a:r>
                            <a:rPr kumimoji="1" lang="ja-JP" altLang="en-US" sz="2000" dirty="0" smtClean="0"/>
                            <a:t>問題設定</a:t>
                          </a:r>
                          <a:endParaRPr kumimoji="1" lang="ja-JP" altLang="en-US" sz="2000" dirty="0"/>
                        </a:p>
                      </a:txBody>
                      <a:tcPr/>
                    </a:tc>
                    <a:tc hMerge="1">
                      <a:txBody>
                        <a:bodyPr/>
                        <a:lstStyle/>
                        <a:p>
                          <a:pPr algn="ctr"/>
                          <a:endParaRPr kumimoji="1" lang="ja-JP" altLang="en-US" sz="2400" dirty="0"/>
                        </a:p>
                      </a:txBody>
                      <a:tcPr/>
                    </a:tc>
                    <a:extLst>
                      <a:ext uri="{0D108BD9-81ED-4DB2-BD59-A6C34878D82A}">
                        <a16:rowId xmlns:a16="http://schemas.microsoft.com/office/drawing/2014/main" val="1337673308"/>
                      </a:ext>
                    </a:extLst>
                  </a:tr>
                  <a:tr h="403200">
                    <a:tc>
                      <a:txBody>
                        <a:bodyPr/>
                        <a:lstStyle/>
                        <a:p>
                          <a:r>
                            <a:rPr kumimoji="1" lang="ja-JP" altLang="en-US" sz="2000" dirty="0" smtClean="0"/>
                            <a:t>評価関数の範囲</a:t>
                          </a:r>
                          <a:endParaRPr kumimoji="1" lang="ja-JP" altLang="en-US" sz="20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−10</m:t>
                                </m:r>
                                <m:r>
                                  <a:rPr kumimoji="1" lang="en-US" altLang="ja-JP" sz="2000" b="0" i="1" smtClean="0">
                                    <a:latin typeface="Cambria Math" panose="02040503050406030204" pitchFamily="18" charset="0"/>
                                    <a:ea typeface="Cambria Math" panose="02040503050406030204" pitchFamily="18" charset="0"/>
                                  </a:rPr>
                                  <m:t>≤</m:t>
                                </m:r>
                                <m:r>
                                  <a:rPr kumimoji="1" lang="en-US" altLang="ja-JP" sz="2000" b="0" i="1" smtClean="0">
                                    <a:latin typeface="Cambria Math" panose="02040503050406030204" pitchFamily="18" charset="0"/>
                                  </a:rPr>
                                  <m:t>𝑥</m:t>
                                </m:r>
                                <m:r>
                                  <a:rPr kumimoji="1" lang="en-US" altLang="ja-JP" sz="2000" b="0" i="1" smtClean="0">
                                    <a:latin typeface="Cambria Math" panose="02040503050406030204" pitchFamily="18" charset="0"/>
                                    <a:ea typeface="Cambria Math" panose="02040503050406030204" pitchFamily="18" charset="0"/>
                                  </a:rPr>
                                  <m:t>≤</m:t>
                                </m:r>
                                <m:r>
                                  <a:rPr kumimoji="1" lang="en-US" altLang="ja-JP" sz="2000" b="0" i="1" smtClean="0">
                                    <a:latin typeface="Cambria Math" panose="02040503050406030204" pitchFamily="18" charset="0"/>
                                  </a:rPr>
                                  <m:t>10</m:t>
                                </m:r>
                              </m:oMath>
                            </m:oMathPara>
                          </a14:m>
                          <a:endParaRPr kumimoji="1" lang="ja-JP" altLang="en-US" sz="2000" dirty="0"/>
                        </a:p>
                      </a:txBody>
                      <a:tcPr/>
                    </a:tc>
                    <a:extLst>
                      <a:ext uri="{0D108BD9-81ED-4DB2-BD59-A6C34878D82A}">
                        <a16:rowId xmlns:a16="http://schemas.microsoft.com/office/drawing/2014/main" val="3940674951"/>
                      </a:ext>
                    </a:extLst>
                  </a:tr>
                  <a:tr h="403200">
                    <a:tc>
                      <a:txBody>
                        <a:bodyPr/>
                        <a:lstStyle/>
                        <a:p>
                          <a:r>
                            <a:rPr kumimoji="1" lang="ja-JP" altLang="en-US" sz="2000" dirty="0" smtClean="0"/>
                            <a:t>最適解の評価値</a:t>
                          </a:r>
                          <a:endParaRPr kumimoji="1" lang="ja-JP" altLang="en-US" sz="2000" dirty="0"/>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𝐹</m:t>
                                </m:r>
                                <m:d>
                                  <m:dPr>
                                    <m:ctrlPr>
                                      <a:rPr kumimoji="1" lang="en-US" altLang="ja-JP" sz="2000" i="1" smtClean="0">
                                        <a:latin typeface="Cambria Math" panose="02040503050406030204" pitchFamily="18" charset="0"/>
                                      </a:rPr>
                                    </m:ctrlPr>
                                  </m:dPr>
                                  <m:e>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e>
                                </m:d>
                                <m:r>
                                  <a:rPr kumimoji="1" lang="en-US" altLang="ja-JP" sz="2000" b="0" i="1" smtClean="0">
                                    <a:latin typeface="Cambria Math" panose="02040503050406030204" pitchFamily="18" charset="0"/>
                                  </a:rPr>
                                  <m:t>=0</m:t>
                                </m:r>
                              </m:oMath>
                            </m:oMathPara>
                          </a14:m>
                          <a:endParaRPr kumimoji="1" lang="ja-JP" altLang="en-US" sz="2000" dirty="0"/>
                        </a:p>
                      </a:txBody>
                      <a:tcPr/>
                    </a:tc>
                    <a:extLst>
                      <a:ext uri="{0D108BD9-81ED-4DB2-BD59-A6C34878D82A}">
                        <a16:rowId xmlns:a16="http://schemas.microsoft.com/office/drawing/2014/main" val="3682495086"/>
                      </a:ext>
                    </a:extLst>
                  </a:tr>
                  <a:tr h="403200">
                    <a:tc>
                      <a:txBody>
                        <a:bodyPr/>
                        <a:lstStyle/>
                        <a:p>
                          <a:r>
                            <a:rPr kumimoji="1" lang="ja-JP" altLang="en-US" sz="2000" dirty="0" smtClean="0"/>
                            <a:t>最適解数</a:t>
                          </a:r>
                          <a:endParaRPr kumimoji="1" lang="ja-JP" altLang="en-US" sz="2000" dirty="0"/>
                        </a:p>
                      </a:txBody>
                      <a:tcPr/>
                    </a:tc>
                    <a:tc>
                      <a:txBody>
                        <a:bodyPr/>
                        <a:lstStyle/>
                        <a:p>
                          <a:pPr algn="ctr"/>
                          <a:r>
                            <a:rPr kumimoji="1" lang="en-US" altLang="ja-JP" sz="2000" dirty="0" smtClean="0"/>
                            <a:t>1</a:t>
                          </a:r>
                          <a:endParaRPr kumimoji="1" lang="ja-JP" altLang="en-US" sz="2000" dirty="0"/>
                        </a:p>
                      </a:txBody>
                      <a:tcPr/>
                    </a:tc>
                    <a:extLst>
                      <a:ext uri="{0D108BD9-81ED-4DB2-BD59-A6C34878D82A}">
                        <a16:rowId xmlns:a16="http://schemas.microsoft.com/office/drawing/2014/main" val="4282861977"/>
                      </a:ext>
                    </a:extLst>
                  </a:tr>
                  <a:tr h="403200">
                    <a:tc>
                      <a:txBody>
                        <a:bodyPr/>
                        <a:lstStyle/>
                        <a:p>
                          <a:r>
                            <a:rPr kumimoji="1" lang="ja-JP" altLang="en-US" sz="2000" dirty="0" smtClean="0"/>
                            <a:t>局所解数</a:t>
                          </a:r>
                          <a:endParaRPr kumimoji="1" lang="ja-JP" altLang="en-US" sz="2000" dirty="0"/>
                        </a:p>
                      </a:txBody>
                      <a:tcPr/>
                    </a:tc>
                    <a:tc>
                      <a:txBody>
                        <a:bodyPr/>
                        <a:lstStyle/>
                        <a:p>
                          <a:pPr algn="ctr"/>
                          <a:r>
                            <a:rPr kumimoji="1" lang="en-US" altLang="ja-JP" sz="2000" dirty="0" smtClean="0"/>
                            <a:t>16</a:t>
                          </a:r>
                          <a:endParaRPr kumimoji="1" lang="ja-JP" altLang="en-US" sz="2000" dirty="0"/>
                        </a:p>
                      </a:txBody>
                      <a:tcPr/>
                    </a:tc>
                    <a:extLst>
                      <a:ext uri="{0D108BD9-81ED-4DB2-BD59-A6C34878D82A}">
                        <a16:rowId xmlns:a16="http://schemas.microsoft.com/office/drawing/2014/main" val="2761437764"/>
                      </a:ext>
                    </a:extLst>
                  </a:tr>
                </a:tbl>
              </a:graphicData>
            </a:graphic>
          </p:graphicFrame>
        </mc:Choice>
        <mc:Fallback xmlns="">
          <p:graphicFrame>
            <p:nvGraphicFramePr>
              <p:cNvPr id="10" name="表 9"/>
              <p:cNvGraphicFramePr>
                <a:graphicFrameLocks noGrp="1"/>
              </p:cNvGraphicFramePr>
              <p:nvPr>
                <p:extLst>
                  <p:ext uri="{D42A27DB-BD31-4B8C-83A1-F6EECF244321}">
                    <p14:modId xmlns:p14="http://schemas.microsoft.com/office/powerpoint/2010/main" val="461731856"/>
                  </p:ext>
                </p:extLst>
              </p:nvPr>
            </p:nvGraphicFramePr>
            <p:xfrm>
              <a:off x="888275" y="1813552"/>
              <a:ext cx="4629404" cy="2016000"/>
            </p:xfrm>
            <a:graphic>
              <a:graphicData uri="http://schemas.openxmlformats.org/drawingml/2006/table">
                <a:tbl>
                  <a:tblPr firstRow="1" bandRow="1">
                    <a:tableStyleId>{5C22544A-7EE6-4342-B048-85BDC9FD1C3A}</a:tableStyleId>
                  </a:tblPr>
                  <a:tblGrid>
                    <a:gridCol w="2400618">
                      <a:extLst>
                        <a:ext uri="{9D8B030D-6E8A-4147-A177-3AD203B41FA5}">
                          <a16:colId xmlns:a16="http://schemas.microsoft.com/office/drawing/2014/main" val="1692646801"/>
                        </a:ext>
                      </a:extLst>
                    </a:gridCol>
                    <a:gridCol w="2228786">
                      <a:extLst>
                        <a:ext uri="{9D8B030D-6E8A-4147-A177-3AD203B41FA5}">
                          <a16:colId xmlns:a16="http://schemas.microsoft.com/office/drawing/2014/main" val="1598945184"/>
                        </a:ext>
                      </a:extLst>
                    </a:gridCol>
                  </a:tblGrid>
                  <a:tr h="403200">
                    <a:tc gridSpan="2">
                      <a:txBody>
                        <a:bodyPr/>
                        <a:lstStyle/>
                        <a:p>
                          <a:r>
                            <a:rPr kumimoji="1" lang="ja-JP" altLang="en-US" sz="2000" dirty="0" smtClean="0"/>
                            <a:t>問題設定</a:t>
                          </a:r>
                          <a:endParaRPr kumimoji="1" lang="ja-JP" altLang="en-US" sz="2000" dirty="0"/>
                        </a:p>
                      </a:txBody>
                      <a:tcPr/>
                    </a:tc>
                    <a:tc hMerge="1">
                      <a:txBody>
                        <a:bodyPr/>
                        <a:lstStyle/>
                        <a:p>
                          <a:pPr algn="ctr"/>
                          <a:endParaRPr kumimoji="1" lang="ja-JP" altLang="en-US" sz="2400" dirty="0"/>
                        </a:p>
                      </a:txBody>
                      <a:tcPr/>
                    </a:tc>
                    <a:extLst>
                      <a:ext uri="{0D108BD9-81ED-4DB2-BD59-A6C34878D82A}">
                        <a16:rowId xmlns:a16="http://schemas.microsoft.com/office/drawing/2014/main" val="1337673308"/>
                      </a:ext>
                    </a:extLst>
                  </a:tr>
                  <a:tr h="403200">
                    <a:tc>
                      <a:txBody>
                        <a:bodyPr/>
                        <a:lstStyle/>
                        <a:p>
                          <a:r>
                            <a:rPr kumimoji="1" lang="ja-JP" altLang="en-US" sz="2000" dirty="0" smtClean="0"/>
                            <a:t>評価関数の範囲</a:t>
                          </a:r>
                          <a:endParaRPr kumimoji="1" lang="ja-JP" altLang="en-US" sz="2000" dirty="0"/>
                        </a:p>
                      </a:txBody>
                      <a:tcPr/>
                    </a:tc>
                    <a:tc>
                      <a:txBody>
                        <a:bodyPr/>
                        <a:lstStyle/>
                        <a:p>
                          <a:endParaRPr lang="ja-JP"/>
                        </a:p>
                      </a:txBody>
                      <a:tcPr>
                        <a:blipFill>
                          <a:blip r:embed="rId5"/>
                          <a:stretch>
                            <a:fillRect l="-108197" t="-104478" r="-1093" b="-322388"/>
                          </a:stretch>
                        </a:blipFill>
                      </a:tcPr>
                    </a:tc>
                    <a:extLst>
                      <a:ext uri="{0D108BD9-81ED-4DB2-BD59-A6C34878D82A}">
                        <a16:rowId xmlns:a16="http://schemas.microsoft.com/office/drawing/2014/main" val="3940674951"/>
                      </a:ext>
                    </a:extLst>
                  </a:tr>
                  <a:tr h="403200">
                    <a:tc>
                      <a:txBody>
                        <a:bodyPr/>
                        <a:lstStyle/>
                        <a:p>
                          <a:r>
                            <a:rPr kumimoji="1" lang="ja-JP" altLang="en-US" sz="2000" dirty="0" smtClean="0"/>
                            <a:t>最適解の評価値</a:t>
                          </a:r>
                          <a:endParaRPr kumimoji="1" lang="ja-JP" altLang="en-US" sz="2000" dirty="0"/>
                        </a:p>
                      </a:txBody>
                      <a:tcPr/>
                    </a:tc>
                    <a:tc>
                      <a:txBody>
                        <a:bodyPr/>
                        <a:lstStyle/>
                        <a:p>
                          <a:endParaRPr lang="ja-JP"/>
                        </a:p>
                      </a:txBody>
                      <a:tcPr>
                        <a:blipFill>
                          <a:blip r:embed="rId5"/>
                          <a:stretch>
                            <a:fillRect l="-108197" t="-207576" r="-1093" b="-227273"/>
                          </a:stretch>
                        </a:blipFill>
                      </a:tcPr>
                    </a:tc>
                    <a:extLst>
                      <a:ext uri="{0D108BD9-81ED-4DB2-BD59-A6C34878D82A}">
                        <a16:rowId xmlns:a16="http://schemas.microsoft.com/office/drawing/2014/main" val="3682495086"/>
                      </a:ext>
                    </a:extLst>
                  </a:tr>
                  <a:tr h="403200">
                    <a:tc>
                      <a:txBody>
                        <a:bodyPr/>
                        <a:lstStyle/>
                        <a:p>
                          <a:r>
                            <a:rPr kumimoji="1" lang="ja-JP" altLang="en-US" sz="2000" dirty="0" smtClean="0"/>
                            <a:t>最適解数</a:t>
                          </a:r>
                          <a:endParaRPr kumimoji="1" lang="ja-JP" altLang="en-US" sz="2000" dirty="0"/>
                        </a:p>
                      </a:txBody>
                      <a:tcPr/>
                    </a:tc>
                    <a:tc>
                      <a:txBody>
                        <a:bodyPr/>
                        <a:lstStyle/>
                        <a:p>
                          <a:pPr algn="ctr"/>
                          <a:r>
                            <a:rPr kumimoji="1" lang="en-US" altLang="ja-JP" sz="2000" dirty="0" smtClean="0"/>
                            <a:t>1</a:t>
                          </a:r>
                          <a:endParaRPr kumimoji="1" lang="ja-JP" altLang="en-US" sz="2000" dirty="0"/>
                        </a:p>
                      </a:txBody>
                      <a:tcPr/>
                    </a:tc>
                    <a:extLst>
                      <a:ext uri="{0D108BD9-81ED-4DB2-BD59-A6C34878D82A}">
                        <a16:rowId xmlns:a16="http://schemas.microsoft.com/office/drawing/2014/main" val="4282861977"/>
                      </a:ext>
                    </a:extLst>
                  </a:tr>
                  <a:tr h="403200">
                    <a:tc>
                      <a:txBody>
                        <a:bodyPr/>
                        <a:lstStyle/>
                        <a:p>
                          <a:r>
                            <a:rPr kumimoji="1" lang="ja-JP" altLang="en-US" sz="2000" dirty="0" smtClean="0"/>
                            <a:t>局所解数</a:t>
                          </a:r>
                          <a:endParaRPr kumimoji="1" lang="ja-JP" altLang="en-US" sz="2000" dirty="0"/>
                        </a:p>
                      </a:txBody>
                      <a:tcPr/>
                    </a:tc>
                    <a:tc>
                      <a:txBody>
                        <a:bodyPr/>
                        <a:lstStyle/>
                        <a:p>
                          <a:pPr algn="ctr"/>
                          <a:r>
                            <a:rPr kumimoji="1" lang="en-US" altLang="ja-JP" sz="2000" dirty="0" smtClean="0"/>
                            <a:t>16</a:t>
                          </a:r>
                          <a:endParaRPr kumimoji="1" lang="ja-JP" altLang="en-US" sz="2000" dirty="0"/>
                        </a:p>
                      </a:txBody>
                      <a:tcPr/>
                    </a:tc>
                    <a:extLst>
                      <a:ext uri="{0D108BD9-81ED-4DB2-BD59-A6C34878D82A}">
                        <a16:rowId xmlns:a16="http://schemas.microsoft.com/office/drawing/2014/main" val="2761437764"/>
                      </a:ext>
                    </a:extLst>
                  </a:tr>
                </a:tbl>
              </a:graphicData>
            </a:graphic>
          </p:graphicFrame>
        </mc:Fallback>
      </mc:AlternateContent>
      <mc:AlternateContent xmlns:mc="http://schemas.openxmlformats.org/markup-compatibility/2006" xmlns:a14="http://schemas.microsoft.com/office/drawing/2010/main">
        <mc:Choice Requires="a14">
          <p:sp>
            <p:nvSpPr>
              <p:cNvPr id="14" name="正方形/長方形 13"/>
              <p:cNvSpPr/>
              <p:nvPr/>
            </p:nvSpPr>
            <p:spPr>
              <a:xfrm>
                <a:off x="6091907" y="2136364"/>
                <a:ext cx="3802643"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𝐹</m:t>
                      </m:r>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i="1">
                              <a:latin typeface="Cambria Math" panose="02040503050406030204" pitchFamily="18" charset="0"/>
                            </a:rPr>
                            <m:t>=1</m:t>
                          </m:r>
                        </m:sub>
                        <m:sup>
                          <m:r>
                            <a:rPr lang="en-US" altLang="ja-JP" i="1">
                              <a:latin typeface="Cambria Math" panose="02040503050406030204" pitchFamily="18" charset="0"/>
                            </a:rPr>
                            <m:t>𝐷</m:t>
                          </m:r>
                        </m:sup>
                        <m:e>
                          <m:f>
                            <m:fPr>
                              <m:ctrlPr>
                                <a:rPr lang="en-US" altLang="ja-JP" i="1">
                                  <a:latin typeface="Cambria Math" panose="02040503050406030204" pitchFamily="18" charset="0"/>
                                </a:rPr>
                              </m:ctrlPr>
                            </m:fPr>
                            <m:num>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𝑖</m:t>
                                  </m:r>
                                </m:sub>
                                <m:sup>
                                  <m:r>
                                    <a:rPr lang="en-US" altLang="ja-JP" i="1">
                                      <a:latin typeface="Cambria Math" panose="02040503050406030204" pitchFamily="18" charset="0"/>
                                    </a:rPr>
                                    <m:t>2</m:t>
                                  </m:r>
                                </m:sup>
                              </m:sSubSup>
                            </m:num>
                            <m:den>
                              <m:r>
                                <a:rPr lang="en-US" altLang="ja-JP" i="1">
                                  <a:latin typeface="Cambria Math" panose="02040503050406030204" pitchFamily="18" charset="0"/>
                                </a:rPr>
                                <m:t>4000</m:t>
                              </m:r>
                            </m:den>
                          </m:f>
                          <m:r>
                            <a:rPr lang="en-US" altLang="ja-JP" i="1">
                              <a:latin typeface="Cambria Math" panose="02040503050406030204" pitchFamily="18" charset="0"/>
                            </a:rPr>
                            <m:t>−</m:t>
                          </m:r>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i="1">
                                  <a:latin typeface="Cambria Math" panose="02040503050406030204" pitchFamily="18" charset="0"/>
                                </a:rPr>
                                <m:t>=1</m:t>
                              </m:r>
                            </m:sub>
                            <m:sup>
                              <m:r>
                                <a:rPr lang="en-US" altLang="ja-JP" i="1">
                                  <a:latin typeface="Cambria Math" panose="02040503050406030204" pitchFamily="18" charset="0"/>
                                </a:rPr>
                                <m:t>𝐷</m:t>
                              </m:r>
                            </m:sup>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d>
                                    <m:dPr>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num>
                                        <m:den>
                                          <m:rad>
                                            <m:radPr>
                                              <m:degHide m:val="on"/>
                                              <m:ctrlPr>
                                                <a:rPr lang="en-US" altLang="ja-JP" i="1">
                                                  <a:latin typeface="Cambria Math" panose="02040503050406030204" pitchFamily="18" charset="0"/>
                                                </a:rPr>
                                              </m:ctrlPr>
                                            </m:radPr>
                                            <m:deg/>
                                            <m:e>
                                              <m:r>
                                                <a:rPr lang="en-US" altLang="ja-JP" i="1">
                                                  <a:latin typeface="Cambria Math" panose="02040503050406030204" pitchFamily="18" charset="0"/>
                                                </a:rPr>
                                                <m:t>𝑖</m:t>
                                              </m:r>
                                            </m:e>
                                          </m:rad>
                                        </m:den>
                                      </m:f>
                                    </m:e>
                                  </m:d>
                                  <m:r>
                                    <a:rPr lang="en-US" altLang="ja-JP" i="1">
                                      <a:latin typeface="Cambria Math" panose="02040503050406030204" pitchFamily="18" charset="0"/>
                                    </a:rPr>
                                    <m:t>+1</m:t>
                                  </m:r>
                                </m:e>
                              </m:func>
                            </m:e>
                          </m:nary>
                        </m:e>
                      </m:nary>
                    </m:oMath>
                  </m:oMathPara>
                </a14:m>
                <a:endParaRPr lang="ja-JP" altLang="en-US"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6091907" y="2136364"/>
                <a:ext cx="3802643" cy="871264"/>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10324892" y="4044203"/>
                <a:ext cx="461665" cy="2181501"/>
              </a:xfrm>
              <a:prstGeom prst="rect">
                <a:avLst/>
              </a:prstGeom>
              <a:noFill/>
            </p:spPr>
            <p:txBody>
              <a:bodyPr vert="eaVert" wrap="square" rtlCol="0">
                <a:spAutoFit/>
              </a:bodyPr>
              <a:lstStyle/>
              <a:p>
                <a:r>
                  <a:rPr kumimoji="1" lang="ja-JP" altLang="en-US" dirty="0" smtClean="0"/>
                  <a:t>評価値</a:t>
                </a:r>
                <a:r>
                  <a:rPr kumimoji="1" lang="en-US" altLang="ja-JP" dirty="0" smtClean="0"/>
                  <a:t>F</a:t>
                </a:r>
                <a14:m>
                  <m:oMath xmlns:m="http://schemas.openxmlformats.org/officeDocument/2006/math">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𝑥</m:t>
                        </m:r>
                      </m:e>
                    </m:d>
                  </m:oMath>
                </a14:m>
                <a:endParaRPr kumimoji="1" lang="en-US" altLang="ja-JP" dirty="0" smtClean="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10324892" y="4044203"/>
                <a:ext cx="461665" cy="2181501"/>
              </a:xfrm>
              <a:prstGeom prst="rect">
                <a:avLst/>
              </a:prstGeom>
              <a:blipFill>
                <a:blip r:embed="rId7"/>
                <a:stretch>
                  <a:fillRect l="-12000" t="-44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7622023" y="6476035"/>
                <a:ext cx="742413" cy="369332"/>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1</m:t>
                      </m:r>
                    </m:oMath>
                  </m:oMathPara>
                </a14:m>
                <a:endParaRPr kumimoji="1" lang="ja-JP" altLang="en-US" i="1" dirty="0">
                  <a:latin typeface="Cambria Math" panose="02040503050406030204" pitchFamily="18" charset="0"/>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7622023" y="6476035"/>
                <a:ext cx="742413"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rot="16200000">
                <a:off x="5400947" y="4400798"/>
                <a:ext cx="742413" cy="369332"/>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𝑥</m:t>
                      </m:r>
                      <m:r>
                        <a:rPr kumimoji="1" lang="en-US" altLang="ja-JP" b="0" i="1" smtClean="0">
                          <a:latin typeface="Cambria Math" panose="02040503050406030204" pitchFamily="18" charset="0"/>
                          <a:ea typeface="Cambria Math" panose="02040503050406030204" pitchFamily="18" charset="0"/>
                        </a:rPr>
                        <m:t>2</m:t>
                      </m:r>
                    </m:oMath>
                  </m:oMathPara>
                </a14:m>
                <a:endParaRPr kumimoji="1" lang="ja-JP" altLang="en-US" i="1" dirty="0">
                  <a:latin typeface="Cambria Math" panose="02040503050406030204" pitchFamily="18" charset="0"/>
                </a:endParaRPr>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rot="16200000">
                <a:off x="5400947" y="4400798"/>
                <a:ext cx="742413" cy="369332"/>
              </a:xfrm>
              <a:prstGeom prst="rect">
                <a:avLst/>
              </a:prstGeom>
              <a:blipFill>
                <a:blip r:embed="rId9"/>
                <a:stretch>
                  <a:fillRect/>
                </a:stretch>
              </a:blipFill>
            </p:spPr>
            <p:txBody>
              <a:bodyPr/>
              <a:lstStyle/>
              <a:p>
                <a:r>
                  <a:rPr lang="ja-JP" altLang="en-US">
                    <a:noFill/>
                  </a:rPr>
                  <a:t> </a:t>
                </a:r>
              </a:p>
            </p:txBody>
          </p:sp>
        </mc:Fallback>
      </mc:AlternateContent>
      <p:sp>
        <p:nvSpPr>
          <p:cNvPr id="23" name="テキスト ボックス 22"/>
          <p:cNvSpPr txBox="1"/>
          <p:nvPr/>
        </p:nvSpPr>
        <p:spPr>
          <a:xfrm>
            <a:off x="6177064" y="1789779"/>
            <a:ext cx="3132306" cy="400110"/>
          </a:xfrm>
          <a:prstGeom prst="rect">
            <a:avLst/>
          </a:prstGeom>
          <a:noFill/>
        </p:spPr>
        <p:txBody>
          <a:bodyPr wrap="square" rtlCol="0">
            <a:spAutoFit/>
          </a:bodyPr>
          <a:lstStyle/>
          <a:p>
            <a:r>
              <a:rPr kumimoji="1" lang="en-US" altLang="ja-JP" sz="2000" dirty="0" err="1" smtClean="0">
                <a:solidFill>
                  <a:schemeClr val="tx1">
                    <a:lumMod val="75000"/>
                    <a:lumOff val="25000"/>
                  </a:schemeClr>
                </a:solidFill>
              </a:rPr>
              <a:t>Griewank</a:t>
            </a:r>
            <a:r>
              <a:rPr lang="ja-JP" altLang="en-US" sz="2000" dirty="0">
                <a:solidFill>
                  <a:schemeClr val="tx1">
                    <a:lumMod val="75000"/>
                    <a:lumOff val="25000"/>
                  </a:schemeClr>
                </a:solidFill>
              </a:rPr>
              <a:t>関数</a:t>
            </a:r>
            <a:endParaRPr kumimoji="1" lang="ja-JP" altLang="en-US" sz="2000" dirty="0">
              <a:solidFill>
                <a:schemeClr val="tx1">
                  <a:lumMod val="75000"/>
                  <a:lumOff val="25000"/>
                </a:schemeClr>
              </a:solidFill>
            </a:endParaRPr>
          </a:p>
        </p:txBody>
      </p:sp>
      <p:sp>
        <p:nvSpPr>
          <p:cNvPr id="24" name="テキスト ボックス 23"/>
          <p:cNvSpPr txBox="1"/>
          <p:nvPr/>
        </p:nvSpPr>
        <p:spPr>
          <a:xfrm>
            <a:off x="771543" y="1280552"/>
            <a:ext cx="8333546"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最適解及び局所解を複数持つ評価関数の最小化問題</a:t>
            </a:r>
            <a:endParaRPr kumimoji="1" lang="ja-JP" altLang="en-US" sz="2400" b="1" dirty="0">
              <a:solidFill>
                <a:schemeClr val="tx1">
                  <a:lumMod val="75000"/>
                  <a:lumOff val="25000"/>
                </a:schemeClr>
              </a:solidFill>
            </a:endParaRPr>
          </a:p>
        </p:txBody>
      </p:sp>
      <p:sp>
        <p:nvSpPr>
          <p:cNvPr id="26" name="テキスト ボックス 25"/>
          <p:cNvSpPr txBox="1"/>
          <p:nvPr/>
        </p:nvSpPr>
        <p:spPr>
          <a:xfrm>
            <a:off x="9894550" y="6279366"/>
            <a:ext cx="363667" cy="369332"/>
          </a:xfrm>
          <a:prstGeom prst="rect">
            <a:avLst/>
          </a:prstGeom>
          <a:noFill/>
        </p:spPr>
        <p:txBody>
          <a:bodyPr wrap="square" rtlCol="0">
            <a:spAutoFit/>
          </a:bodyPr>
          <a:lstStyle/>
          <a:p>
            <a:pPr algn="ctr"/>
            <a:r>
              <a:rPr kumimoji="1" lang="ja-JP" altLang="en-US" b="1" dirty="0" smtClean="0">
                <a:solidFill>
                  <a:srgbClr val="0070C0"/>
                </a:solidFill>
              </a:rPr>
              <a:t>良</a:t>
            </a:r>
            <a:endParaRPr kumimoji="1" lang="ja-JP" altLang="en-US" b="1" dirty="0">
              <a:solidFill>
                <a:srgbClr val="0070C0"/>
              </a:solidFill>
            </a:endParaRPr>
          </a:p>
        </p:txBody>
      </p:sp>
      <p:sp>
        <p:nvSpPr>
          <p:cNvPr id="27" name="テキスト ボックス 26"/>
          <p:cNvSpPr txBox="1"/>
          <p:nvPr/>
        </p:nvSpPr>
        <p:spPr>
          <a:xfrm>
            <a:off x="9878678" y="2677805"/>
            <a:ext cx="363667" cy="369332"/>
          </a:xfrm>
          <a:prstGeom prst="rect">
            <a:avLst/>
          </a:prstGeom>
          <a:noFill/>
        </p:spPr>
        <p:txBody>
          <a:bodyPr wrap="square" rtlCol="0">
            <a:spAutoFit/>
          </a:bodyPr>
          <a:lstStyle/>
          <a:p>
            <a:pPr algn="ctr"/>
            <a:r>
              <a:rPr kumimoji="1" lang="ja-JP" altLang="en-US" b="1" dirty="0" smtClean="0">
                <a:solidFill>
                  <a:srgbClr val="F2BE00"/>
                </a:solidFill>
                <a:effectLst>
                  <a:outerShdw blurRad="38100" dist="38100" dir="2700000" algn="tl">
                    <a:schemeClr val="accent1">
                      <a:alpha val="43000"/>
                    </a:schemeClr>
                  </a:outerShdw>
                </a:effectLst>
              </a:rPr>
              <a:t>悪</a:t>
            </a:r>
            <a:endParaRPr kumimoji="1" lang="ja-JP" altLang="en-US" b="1" dirty="0">
              <a:solidFill>
                <a:srgbClr val="F2BE00"/>
              </a:solidFill>
              <a:effectLst>
                <a:outerShdw blurRad="38100" dist="38100" dir="2700000" algn="tl">
                  <a:schemeClr val="accent1">
                    <a:alpha val="43000"/>
                  </a:schemeClr>
                </a:outerShdw>
              </a:effectLst>
            </a:endParaRPr>
          </a:p>
        </p:txBody>
      </p:sp>
      <p:sp>
        <p:nvSpPr>
          <p:cNvPr id="28" name="星 5 27"/>
          <p:cNvSpPr/>
          <p:nvPr/>
        </p:nvSpPr>
        <p:spPr>
          <a:xfrm>
            <a:off x="7859752" y="4560054"/>
            <a:ext cx="216000" cy="216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星 5 28"/>
          <p:cNvSpPr/>
          <p:nvPr/>
        </p:nvSpPr>
        <p:spPr>
          <a:xfrm>
            <a:off x="8440777" y="3829552"/>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星 5 29"/>
          <p:cNvSpPr/>
          <p:nvPr/>
        </p:nvSpPr>
        <p:spPr>
          <a:xfrm>
            <a:off x="8984322" y="4560054"/>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星 5 30"/>
          <p:cNvSpPr/>
          <p:nvPr/>
        </p:nvSpPr>
        <p:spPr>
          <a:xfrm>
            <a:off x="9523273" y="3837207"/>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星 5 31"/>
          <p:cNvSpPr/>
          <p:nvPr/>
        </p:nvSpPr>
        <p:spPr>
          <a:xfrm>
            <a:off x="9014195" y="3123971"/>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星 5 32"/>
          <p:cNvSpPr/>
          <p:nvPr/>
        </p:nvSpPr>
        <p:spPr>
          <a:xfrm>
            <a:off x="8440777" y="5265956"/>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星 5 33"/>
          <p:cNvSpPr/>
          <p:nvPr/>
        </p:nvSpPr>
        <p:spPr>
          <a:xfrm>
            <a:off x="9523273" y="5273611"/>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星 5 34"/>
          <p:cNvSpPr/>
          <p:nvPr/>
        </p:nvSpPr>
        <p:spPr>
          <a:xfrm>
            <a:off x="7885228" y="3152420"/>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星 5 35"/>
          <p:cNvSpPr/>
          <p:nvPr/>
        </p:nvSpPr>
        <p:spPr>
          <a:xfrm>
            <a:off x="6756261" y="3152420"/>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星 5 36"/>
          <p:cNvSpPr/>
          <p:nvPr/>
        </p:nvSpPr>
        <p:spPr>
          <a:xfrm>
            <a:off x="7332332" y="3829552"/>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星 5 37"/>
          <p:cNvSpPr/>
          <p:nvPr/>
        </p:nvSpPr>
        <p:spPr>
          <a:xfrm>
            <a:off x="7332332" y="5260639"/>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星 5 38"/>
          <p:cNvSpPr/>
          <p:nvPr/>
        </p:nvSpPr>
        <p:spPr>
          <a:xfrm>
            <a:off x="6222968" y="5273234"/>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星 5 39"/>
          <p:cNvSpPr/>
          <p:nvPr/>
        </p:nvSpPr>
        <p:spPr>
          <a:xfrm>
            <a:off x="6760793" y="4560054"/>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星 5 40"/>
          <p:cNvSpPr/>
          <p:nvPr/>
        </p:nvSpPr>
        <p:spPr>
          <a:xfrm>
            <a:off x="6197458" y="3850315"/>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星 5 41"/>
          <p:cNvSpPr/>
          <p:nvPr/>
        </p:nvSpPr>
        <p:spPr>
          <a:xfrm>
            <a:off x="6756261" y="5968155"/>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星 5 42"/>
          <p:cNvSpPr/>
          <p:nvPr/>
        </p:nvSpPr>
        <p:spPr>
          <a:xfrm>
            <a:off x="7870387" y="5967688"/>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星 5 43"/>
          <p:cNvSpPr/>
          <p:nvPr/>
        </p:nvSpPr>
        <p:spPr>
          <a:xfrm>
            <a:off x="8997089" y="5967688"/>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星 5 44"/>
          <p:cNvSpPr/>
          <p:nvPr/>
        </p:nvSpPr>
        <p:spPr>
          <a:xfrm>
            <a:off x="10506352" y="5476639"/>
            <a:ext cx="216000" cy="216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星 5 45"/>
          <p:cNvSpPr/>
          <p:nvPr/>
        </p:nvSpPr>
        <p:spPr>
          <a:xfrm>
            <a:off x="10508766" y="5846378"/>
            <a:ext cx="216000" cy="2160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p:cNvSpPr txBox="1"/>
          <p:nvPr/>
        </p:nvSpPr>
        <p:spPr>
          <a:xfrm>
            <a:off x="10645813" y="5438595"/>
            <a:ext cx="1431888" cy="369332"/>
          </a:xfrm>
          <a:prstGeom prst="rect">
            <a:avLst/>
          </a:prstGeom>
          <a:noFill/>
        </p:spPr>
        <p:txBody>
          <a:bodyPr wrap="square" rtlCol="0">
            <a:spAutoFit/>
          </a:bodyPr>
          <a:lstStyle/>
          <a:p>
            <a:r>
              <a:rPr kumimoji="1" lang="ja-JP" altLang="en-US" dirty="0" smtClean="0"/>
              <a:t>：最適解</a:t>
            </a:r>
            <a:endParaRPr kumimoji="1" lang="ja-JP" altLang="en-US" dirty="0"/>
          </a:p>
        </p:txBody>
      </p:sp>
      <p:sp>
        <p:nvSpPr>
          <p:cNvPr id="48" name="テキスト ボックス 47"/>
          <p:cNvSpPr txBox="1"/>
          <p:nvPr/>
        </p:nvSpPr>
        <p:spPr>
          <a:xfrm>
            <a:off x="10645813" y="5784105"/>
            <a:ext cx="1252547" cy="369332"/>
          </a:xfrm>
          <a:prstGeom prst="rect">
            <a:avLst/>
          </a:prstGeom>
          <a:noFill/>
        </p:spPr>
        <p:txBody>
          <a:bodyPr wrap="square" rtlCol="0">
            <a:spAutoFit/>
          </a:bodyPr>
          <a:lstStyle/>
          <a:p>
            <a:r>
              <a:rPr kumimoji="1" lang="ja-JP" altLang="en-US" dirty="0" smtClean="0"/>
              <a:t>：局所解</a:t>
            </a:r>
            <a:endParaRPr kumimoji="1" lang="ja-JP" altLang="en-US" dirty="0"/>
          </a:p>
        </p:txBody>
      </p:sp>
    </p:spTree>
    <p:extLst>
      <p:ext uri="{BB962C8B-B14F-4D97-AF65-F5344CB8AC3E}">
        <p14:creationId xmlns:p14="http://schemas.microsoft.com/office/powerpoint/2010/main" val="53514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500"/>
                                        <p:tgtEl>
                                          <p:spTgt spid="4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500"/>
                                        <p:tgtEl>
                                          <p:spTgt spid="4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endParaRPr kumimoji="1" lang="ja-JP" altLang="en-US" dirty="0"/>
          </a:p>
        </p:txBody>
      </p:sp>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12</a:t>
            </a:fld>
            <a:r>
              <a:rPr lang="en-US" altLang="ja-JP" dirty="0" smtClean="0"/>
              <a:t>/15)</a:t>
            </a:r>
            <a:endParaRPr lang="ja-JP" altLang="en-US" dirty="0"/>
          </a:p>
        </p:txBody>
      </p:sp>
      <p:sp>
        <p:nvSpPr>
          <p:cNvPr id="5" name="コンテンツ プレースホルダー 2 1"/>
          <p:cNvSpPr txBox="1">
            <a:spLocks/>
          </p:cNvSpPr>
          <p:nvPr/>
        </p:nvSpPr>
        <p:spPr>
          <a:xfrm>
            <a:off x="149315" y="1439056"/>
            <a:ext cx="1740108" cy="609512"/>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b="1" dirty="0" smtClean="0">
                <a:solidFill>
                  <a:schemeClr val="tx1">
                    <a:lumMod val="75000"/>
                    <a:lumOff val="25000"/>
                  </a:schemeClr>
                </a:solidFill>
              </a:rPr>
              <a:t>評価尺度</a:t>
            </a:r>
            <a:endParaRPr lang="ja-JP" altLang="en-US" sz="2400" b="1" dirty="0">
              <a:solidFill>
                <a:schemeClr val="tx1">
                  <a:lumMod val="75000"/>
                  <a:lumOff val="25000"/>
                </a:schemeClr>
              </a:solidFill>
            </a:endParaRPr>
          </a:p>
        </p:txBody>
      </p:sp>
      <p:pic>
        <p:nvPicPr>
          <p:cNvPr id="12" name="図 1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9315" y="2184170"/>
            <a:ext cx="2554226" cy="612000"/>
          </a:xfrm>
          <a:prstGeom prst="rect">
            <a:avLst/>
          </a:prstGeom>
          <a:noFill/>
        </p:spPr>
      </p:pic>
      <p:sp>
        <p:nvSpPr>
          <p:cNvPr id="7" name="コンテンツ プレースホルダー 2 2"/>
          <p:cNvSpPr txBox="1">
            <a:spLocks/>
          </p:cNvSpPr>
          <p:nvPr/>
        </p:nvSpPr>
        <p:spPr>
          <a:xfrm>
            <a:off x="149315" y="5096632"/>
            <a:ext cx="1740108" cy="609512"/>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b="1" dirty="0" smtClean="0">
                <a:solidFill>
                  <a:schemeClr val="tx1">
                    <a:lumMod val="75000"/>
                    <a:lumOff val="25000"/>
                  </a:schemeClr>
                </a:solidFill>
              </a:rPr>
              <a:t>比較</a:t>
            </a:r>
            <a:endParaRPr lang="ja-JP" altLang="en-US" sz="2400" b="1" dirty="0">
              <a:solidFill>
                <a:schemeClr val="tx1">
                  <a:lumMod val="75000"/>
                  <a:lumOff val="25000"/>
                </a:schemeClr>
              </a:solidFill>
            </a:endParaRPr>
          </a:p>
        </p:txBody>
      </p:sp>
      <p:sp>
        <p:nvSpPr>
          <p:cNvPr id="8" name="テキスト ボックス 7"/>
          <p:cNvSpPr txBox="1"/>
          <p:nvPr/>
        </p:nvSpPr>
        <p:spPr>
          <a:xfrm>
            <a:off x="149315" y="5706144"/>
            <a:ext cx="4442563" cy="461665"/>
          </a:xfrm>
          <a:prstGeom prst="rect">
            <a:avLst/>
          </a:prstGeom>
          <a:noFill/>
        </p:spPr>
        <p:txBody>
          <a:bodyPr wrap="square" rtlCol="0">
            <a:spAutoFit/>
          </a:bodyPr>
          <a:lstStyle/>
          <a:p>
            <a:r>
              <a:rPr kumimoji="1" lang="ja-JP" altLang="en-US" sz="2400" dirty="0" smtClean="0">
                <a:solidFill>
                  <a:schemeClr val="tx1">
                    <a:lumMod val="75000"/>
                    <a:lumOff val="25000"/>
                  </a:schemeClr>
                </a:solidFill>
              </a:rPr>
              <a:t>従来手法</a:t>
            </a:r>
            <a:r>
              <a:rPr kumimoji="1" lang="en-US" altLang="ja-JP" sz="2400" dirty="0" smtClean="0">
                <a:solidFill>
                  <a:schemeClr val="tx1">
                    <a:lumMod val="75000"/>
                    <a:lumOff val="25000"/>
                  </a:schemeClr>
                </a:solidFill>
              </a:rPr>
              <a:t>BA vs. </a:t>
            </a:r>
            <a:r>
              <a:rPr kumimoji="1" lang="ja-JP" altLang="en-US" sz="2400" dirty="0" smtClean="0">
                <a:solidFill>
                  <a:schemeClr val="tx1">
                    <a:lumMod val="75000"/>
                    <a:lumOff val="25000"/>
                  </a:schemeClr>
                </a:solidFill>
              </a:rPr>
              <a:t>提案手法</a:t>
            </a:r>
            <a:r>
              <a:rPr kumimoji="1" lang="en-US" altLang="ja-JP" sz="2400" smtClean="0">
                <a:solidFill>
                  <a:schemeClr val="tx1">
                    <a:lumMod val="75000"/>
                    <a:lumOff val="25000"/>
                  </a:schemeClr>
                </a:solidFill>
              </a:rPr>
              <a:t>NRBA</a:t>
            </a:r>
            <a:endParaRPr kumimoji="1" lang="ja-JP" altLang="en-US" sz="2400" dirty="0">
              <a:solidFill>
                <a:schemeClr val="tx1">
                  <a:lumMod val="75000"/>
                  <a:lumOff val="25000"/>
                </a:schemeClr>
              </a:solidFill>
            </a:endParaRPr>
          </a:p>
        </p:txBody>
      </p:sp>
      <mc:AlternateContent xmlns:mc="http://schemas.openxmlformats.org/markup-compatibility/2006" xmlns:a14="http://schemas.microsoft.com/office/drawing/2010/main">
        <mc:Choice Requires="a14">
          <p:graphicFrame>
            <p:nvGraphicFramePr>
              <p:cNvPr id="9" name="表 8"/>
              <p:cNvGraphicFramePr>
                <a:graphicFrameLocks noGrp="1"/>
              </p:cNvGraphicFramePr>
              <p:nvPr>
                <p:extLst>
                  <p:ext uri="{D42A27DB-BD31-4B8C-83A1-F6EECF244321}">
                    <p14:modId xmlns:p14="http://schemas.microsoft.com/office/powerpoint/2010/main" val="3318648000"/>
                  </p:ext>
                </p:extLst>
              </p:nvPr>
            </p:nvGraphicFramePr>
            <p:xfrm>
              <a:off x="7754184" y="1439056"/>
              <a:ext cx="4111181" cy="5029200"/>
            </p:xfrm>
            <a:graphic>
              <a:graphicData uri="http://schemas.openxmlformats.org/drawingml/2006/table">
                <a:tbl>
                  <a:tblPr firstRow="1" bandRow="1">
                    <a:tableStyleId>{21E4AEA4-8DFA-4A89-87EB-49C32662AFE0}</a:tableStyleId>
                  </a:tblPr>
                  <a:tblGrid>
                    <a:gridCol w="2547176">
                      <a:extLst>
                        <a:ext uri="{9D8B030D-6E8A-4147-A177-3AD203B41FA5}">
                          <a16:colId xmlns:a16="http://schemas.microsoft.com/office/drawing/2014/main" val="1001619540"/>
                        </a:ext>
                      </a:extLst>
                    </a:gridCol>
                    <a:gridCol w="1564005">
                      <a:extLst>
                        <a:ext uri="{9D8B030D-6E8A-4147-A177-3AD203B41FA5}">
                          <a16:colId xmlns:a16="http://schemas.microsoft.com/office/drawing/2014/main" val="972928546"/>
                        </a:ext>
                      </a:extLst>
                    </a:gridCol>
                  </a:tblGrid>
                  <a:tr h="439352">
                    <a:tc gridSpan="2">
                      <a:txBody>
                        <a:bodyPr/>
                        <a:lstStyle/>
                        <a:p>
                          <a:r>
                            <a:rPr kumimoji="1" lang="ja-JP" altLang="en-US" sz="2400" dirty="0" smtClean="0"/>
                            <a:t>パラメータの設定</a:t>
                          </a:r>
                          <a:endParaRPr kumimoji="1" lang="ja-JP" altLang="en-US" sz="2400" dirty="0"/>
                        </a:p>
                      </a:txBody>
                      <a:tcPr/>
                    </a:tc>
                    <a:tc hMerge="1">
                      <a:txBody>
                        <a:bodyPr/>
                        <a:lstStyle/>
                        <a:p>
                          <a:endParaRPr kumimoji="1" lang="ja-JP" altLang="en-US" sz="2400" dirty="0"/>
                        </a:p>
                      </a:txBody>
                      <a:tcPr/>
                    </a:tc>
                    <a:extLst>
                      <a:ext uri="{0D108BD9-81ED-4DB2-BD59-A6C34878D82A}">
                        <a16:rowId xmlns:a16="http://schemas.microsoft.com/office/drawing/2014/main" val="3908230358"/>
                      </a:ext>
                    </a:extLst>
                  </a:tr>
                  <a:tr h="439352">
                    <a:tc>
                      <a:txBody>
                        <a:bodyPr/>
                        <a:lstStyle/>
                        <a:p>
                          <a:pPr algn="l"/>
                          <a:r>
                            <a:rPr kumimoji="1" lang="ja-JP" altLang="en-US" sz="2400" dirty="0" smtClean="0"/>
                            <a:t>個体数</a:t>
                          </a:r>
                          <a:r>
                            <a:rPr kumimoji="1" lang="en-US" altLang="ja-JP" sz="2400" dirty="0" smtClean="0"/>
                            <a:t>: N</a:t>
                          </a:r>
                          <a:endParaRPr kumimoji="1" lang="ja-JP" altLang="en-US" sz="2400" dirty="0"/>
                        </a:p>
                      </a:txBody>
                      <a:tcPr/>
                    </a:tc>
                    <a:tc>
                      <a:txBody>
                        <a:bodyPr/>
                        <a:lstStyle/>
                        <a:p>
                          <a:pPr algn="ctr"/>
                          <a:r>
                            <a:rPr kumimoji="1" lang="en-US" altLang="ja-JP" sz="2400" dirty="0" smtClean="0"/>
                            <a:t>50</a:t>
                          </a:r>
                          <a:endParaRPr kumimoji="1" lang="ja-JP" altLang="en-US" sz="2400" dirty="0"/>
                        </a:p>
                      </a:txBody>
                      <a:tcPr/>
                    </a:tc>
                    <a:extLst>
                      <a:ext uri="{0D108BD9-81ED-4DB2-BD59-A6C34878D82A}">
                        <a16:rowId xmlns:a16="http://schemas.microsoft.com/office/drawing/2014/main" val="2559590124"/>
                      </a:ext>
                    </a:extLst>
                  </a:tr>
                  <a:tr h="439352">
                    <a:tc>
                      <a:txBody>
                        <a:bodyPr/>
                        <a:lstStyle/>
                        <a:p>
                          <a:pPr algn="l"/>
                          <a:r>
                            <a:rPr kumimoji="1" lang="ja-JP" altLang="en-US" sz="2400" dirty="0" smtClean="0"/>
                            <a:t>世代数</a:t>
                          </a:r>
                          <a:r>
                            <a:rPr kumimoji="1" lang="en-US" altLang="ja-JP" sz="2400" dirty="0" smtClean="0"/>
                            <a:t>: Iteration</a:t>
                          </a:r>
                          <a:endParaRPr kumimoji="1" lang="ja-JP" altLang="en-US" sz="2400" dirty="0"/>
                        </a:p>
                      </a:txBody>
                      <a:tcPr/>
                    </a:tc>
                    <a:tc>
                      <a:txBody>
                        <a:bodyPr/>
                        <a:lstStyle/>
                        <a:p>
                          <a:pPr algn="ctr"/>
                          <a:r>
                            <a:rPr kumimoji="1" lang="en-US" altLang="ja-JP" sz="2400" dirty="0" smtClean="0"/>
                            <a:t>10000</a:t>
                          </a:r>
                          <a:endParaRPr kumimoji="1" lang="ja-JP" altLang="en-US" sz="2400" dirty="0"/>
                        </a:p>
                      </a:txBody>
                      <a:tcPr/>
                    </a:tc>
                    <a:extLst>
                      <a:ext uri="{0D108BD9-81ED-4DB2-BD59-A6C34878D82A}">
                        <a16:rowId xmlns:a16="http://schemas.microsoft.com/office/drawing/2014/main" val="3991041814"/>
                      </a:ext>
                    </a:extLst>
                  </a:tr>
                  <a:tr h="439352">
                    <a:tc>
                      <a:txBody>
                        <a:bodyPr/>
                        <a:lstStyle/>
                        <a:p>
                          <a:pPr algn="l"/>
                          <a:r>
                            <a:rPr kumimoji="1" lang="ja-JP" altLang="en-US" sz="2400" dirty="0" smtClean="0"/>
                            <a:t>次元数</a:t>
                          </a:r>
                          <a:r>
                            <a:rPr kumimoji="1" lang="en-US" altLang="ja-JP" sz="2400" dirty="0" smtClean="0"/>
                            <a:t>: D</a:t>
                          </a:r>
                          <a:endParaRPr kumimoji="1" lang="ja-JP" altLang="en-US" sz="2400" dirty="0"/>
                        </a:p>
                      </a:txBody>
                      <a:tcPr/>
                    </a:tc>
                    <a:tc>
                      <a:txBody>
                        <a:bodyPr/>
                        <a:lstStyle/>
                        <a:p>
                          <a:pPr algn="ctr"/>
                          <a:r>
                            <a:rPr kumimoji="1" lang="en-US" altLang="ja-JP" sz="2400" dirty="0" smtClean="0"/>
                            <a:t>2</a:t>
                          </a:r>
                          <a:endParaRPr kumimoji="1" lang="ja-JP" altLang="en-US" sz="2400" dirty="0"/>
                        </a:p>
                      </a:txBody>
                      <a:tcPr/>
                    </a:tc>
                    <a:extLst>
                      <a:ext uri="{0D108BD9-81ED-4DB2-BD59-A6C34878D82A}">
                        <a16:rowId xmlns:a16="http://schemas.microsoft.com/office/drawing/2014/main" val="2525095682"/>
                      </a:ext>
                    </a:extLst>
                  </a:tr>
                  <a:tr h="439352">
                    <a:tc>
                      <a:txBody>
                        <a:bodyPr/>
                        <a:lstStyle/>
                        <a:p>
                          <a:pPr algn="l"/>
                          <a:r>
                            <a:rPr kumimoji="1" lang="ja-JP" altLang="en-US" sz="2400" dirty="0" smtClean="0"/>
                            <a:t>実験回数</a:t>
                          </a:r>
                          <a:r>
                            <a:rPr kumimoji="1" lang="en-US" altLang="ja-JP" sz="2400" dirty="0" smtClean="0"/>
                            <a:t>: seed</a:t>
                          </a:r>
                          <a:endParaRPr kumimoji="1" lang="ja-JP" altLang="en-US" sz="2400" dirty="0"/>
                        </a:p>
                      </a:txBody>
                      <a:tcPr/>
                    </a:tc>
                    <a:tc>
                      <a:txBody>
                        <a:bodyPr/>
                        <a:lstStyle/>
                        <a:p>
                          <a:pPr algn="ctr"/>
                          <a:r>
                            <a:rPr kumimoji="1" lang="en-US" altLang="ja-JP" sz="2400" dirty="0" smtClean="0"/>
                            <a:t>30</a:t>
                          </a:r>
                          <a:endParaRPr kumimoji="1" lang="ja-JP" altLang="en-US" sz="2400" dirty="0"/>
                        </a:p>
                      </a:txBody>
                      <a:tcPr/>
                    </a:tc>
                    <a:extLst>
                      <a:ext uri="{0D108BD9-81ED-4DB2-BD59-A6C34878D82A}">
                        <a16:rowId xmlns:a16="http://schemas.microsoft.com/office/drawing/2014/main" val="3032981713"/>
                      </a:ext>
                    </a:extLst>
                  </a:tr>
                  <a:tr h="439352">
                    <a:tc>
                      <a:txBody>
                        <a:bodyPr/>
                        <a:lstStyle/>
                        <a:p>
                          <a:pPr algn="l"/>
                          <a:r>
                            <a:rPr kumimoji="1" lang="ja-JP" altLang="en-US" sz="2400" dirty="0" smtClean="0"/>
                            <a:t>周波数</a:t>
                          </a:r>
                          <a14:m>
                            <m:oMath xmlns:m="http://schemas.openxmlformats.org/officeDocument/2006/math">
                              <m:r>
                                <a:rPr kumimoji="1" lang="en-US" altLang="ja-JP" sz="2400" smtClean="0">
                                  <a:latin typeface="Cambria Math" panose="02040503050406030204" pitchFamily="18" charset="0"/>
                                </a:rPr>
                                <m:t>: </m:t>
                              </m:r>
                              <m:sSub>
                                <m:sSubPr>
                                  <m:ctrlPr>
                                    <a:rPr kumimoji="1" lang="en-US" altLang="ja-JP" sz="2400" i="1" smtClean="0">
                                      <a:latin typeface="Cambria Math" panose="02040503050406030204" pitchFamily="18" charset="0"/>
                                    </a:rPr>
                                  </m:ctrlPr>
                                </m:sSubPr>
                                <m:e>
                                  <m:r>
                                    <a:rPr kumimoji="1" lang="en-US" altLang="ja-JP" sz="2400" smtClean="0">
                                      <a:latin typeface="Cambria Math" panose="02040503050406030204" pitchFamily="18" charset="0"/>
                                    </a:rPr>
                                    <m:t>𝑓</m:t>
                                  </m:r>
                                </m:e>
                                <m:sub>
                                  <m:r>
                                    <a:rPr kumimoji="1" lang="en-US" altLang="ja-JP" sz="2400" smtClean="0">
                                      <a:latin typeface="Cambria Math" panose="02040503050406030204" pitchFamily="18" charset="0"/>
                                    </a:rPr>
                                    <m:t>𝑚𝑖𝑛</m:t>
                                  </m:r>
                                </m:sub>
                              </m:sSub>
                            </m:oMath>
                          </a14:m>
                          <a:endParaRPr kumimoji="1" lang="ja-JP" altLang="en-US" sz="2400" dirty="0"/>
                        </a:p>
                      </a:txBody>
                      <a:tcPr/>
                    </a:tc>
                    <a:tc>
                      <a:txBody>
                        <a:bodyPr/>
                        <a:lstStyle/>
                        <a:p>
                          <a:pPr algn="ctr"/>
                          <a:r>
                            <a:rPr kumimoji="1" lang="en-US" altLang="ja-JP" sz="2400" dirty="0" smtClean="0"/>
                            <a:t>0</a:t>
                          </a:r>
                          <a:endParaRPr kumimoji="1" lang="ja-JP" altLang="en-US" sz="2400" dirty="0"/>
                        </a:p>
                      </a:txBody>
                      <a:tcPr/>
                    </a:tc>
                    <a:extLst>
                      <a:ext uri="{0D108BD9-81ED-4DB2-BD59-A6C34878D82A}">
                        <a16:rowId xmlns:a16="http://schemas.microsoft.com/office/drawing/2014/main" val="806096199"/>
                      </a:ext>
                    </a:extLst>
                  </a:tr>
                  <a:tr h="439352">
                    <a:tc>
                      <a:txBody>
                        <a:bodyPr/>
                        <a:lstStyle/>
                        <a:p>
                          <a:pPr algn="l"/>
                          <a:r>
                            <a:rPr kumimoji="1" lang="ja-JP" altLang="en-US" sz="2400" dirty="0" smtClean="0"/>
                            <a:t>周波数</a:t>
                          </a:r>
                          <a14:m>
                            <m:oMath xmlns:m="http://schemas.openxmlformats.org/officeDocument/2006/math">
                              <m:r>
                                <a:rPr kumimoji="1" lang="en-US" altLang="ja-JP" sz="2400" smtClean="0">
                                  <a:latin typeface="Cambria Math" panose="02040503050406030204" pitchFamily="18" charset="0"/>
                                </a:rPr>
                                <m:t>: </m:t>
                              </m:r>
                              <m:sSub>
                                <m:sSubPr>
                                  <m:ctrlPr>
                                    <a:rPr kumimoji="1" lang="en-US" altLang="ja-JP" sz="2400" i="1" smtClean="0">
                                      <a:latin typeface="Cambria Math" panose="02040503050406030204" pitchFamily="18" charset="0"/>
                                    </a:rPr>
                                  </m:ctrlPr>
                                </m:sSubPr>
                                <m:e>
                                  <m:r>
                                    <a:rPr kumimoji="1" lang="en-US" altLang="ja-JP" sz="2400" smtClean="0">
                                      <a:latin typeface="Cambria Math" panose="02040503050406030204" pitchFamily="18" charset="0"/>
                                    </a:rPr>
                                    <m:t>𝑓</m:t>
                                  </m:r>
                                </m:e>
                                <m:sub>
                                  <m:r>
                                    <a:rPr kumimoji="1" lang="en-US" altLang="ja-JP" sz="2400" smtClean="0">
                                      <a:latin typeface="Cambria Math" panose="02040503050406030204" pitchFamily="18" charset="0"/>
                                    </a:rPr>
                                    <m:t>𝑚𝑎𝑥</m:t>
                                  </m:r>
                                </m:sub>
                              </m:sSub>
                            </m:oMath>
                          </a14:m>
                          <a:endParaRPr kumimoji="1" lang="ja-JP" altLang="en-US" sz="2400" dirty="0"/>
                        </a:p>
                      </a:txBody>
                      <a:tcPr/>
                    </a:tc>
                    <a:tc>
                      <a:txBody>
                        <a:bodyPr/>
                        <a:lstStyle/>
                        <a:p>
                          <a:pPr algn="ctr"/>
                          <a:r>
                            <a:rPr kumimoji="1" lang="en-US" altLang="ja-JP" sz="2400" smtClean="0"/>
                            <a:t>1</a:t>
                          </a:r>
                          <a:endParaRPr kumimoji="1" lang="ja-JP" altLang="en-US" sz="2400" dirty="0"/>
                        </a:p>
                      </a:txBody>
                      <a:tcPr/>
                    </a:tc>
                    <a:extLst>
                      <a:ext uri="{0D108BD9-81ED-4DB2-BD59-A6C34878D82A}">
                        <a16:rowId xmlns:a16="http://schemas.microsoft.com/office/drawing/2014/main" val="2067305734"/>
                      </a:ext>
                    </a:extLst>
                  </a:tr>
                  <a:tr h="447284">
                    <a:tc>
                      <a:txBody>
                        <a:bodyPr/>
                        <a:lstStyle/>
                        <a:p>
                          <a:pPr algn="l"/>
                          <a:r>
                            <a:rPr kumimoji="1" lang="ja-JP" altLang="en-US" sz="2400" dirty="0" smtClean="0"/>
                            <a:t>ラウドネス</a:t>
                          </a:r>
                          <a:r>
                            <a:rPr kumimoji="1" lang="en-US" altLang="ja-JP" sz="2400" dirty="0" smtClean="0"/>
                            <a:t>: </a:t>
                          </a:r>
                          <a14:m>
                            <m:oMath xmlns:m="http://schemas.openxmlformats.org/officeDocument/2006/math">
                              <m:sSup>
                                <m:sSupPr>
                                  <m:ctrlPr>
                                    <a:rPr kumimoji="1" lang="en-US" altLang="ja-JP" sz="2400" i="1" smtClean="0">
                                      <a:latin typeface="Cambria Math" panose="02040503050406030204" pitchFamily="18" charset="0"/>
                                    </a:rPr>
                                  </m:ctrlPr>
                                </m:sSupPr>
                                <m:e>
                                  <m:r>
                                    <a:rPr kumimoji="1" lang="en-US" altLang="ja-JP" sz="2400" smtClean="0">
                                      <a:latin typeface="Cambria Math" panose="02040503050406030204" pitchFamily="18" charset="0"/>
                                    </a:rPr>
                                    <m:t>𝐴</m:t>
                                  </m:r>
                                </m:e>
                                <m:sup>
                                  <m:r>
                                    <a:rPr kumimoji="1" lang="en-US" altLang="ja-JP" sz="2400" smtClean="0">
                                      <a:latin typeface="Cambria Math" panose="02040503050406030204" pitchFamily="18" charset="0"/>
                                    </a:rPr>
                                    <m:t>0</m:t>
                                  </m:r>
                                </m:sup>
                              </m:sSup>
                            </m:oMath>
                          </a14:m>
                          <a:endParaRPr kumimoji="1" lang="ja-JP" altLang="en-US" sz="2400" dirty="0"/>
                        </a:p>
                      </a:txBody>
                      <a:tcPr/>
                    </a:tc>
                    <a:tc>
                      <a:txBody>
                        <a:bodyPr/>
                        <a:lstStyle/>
                        <a:p>
                          <a:pPr algn="ctr"/>
                          <a:r>
                            <a:rPr kumimoji="1" lang="en-US" altLang="ja-JP" sz="2400" dirty="0" smtClean="0"/>
                            <a:t>1</a:t>
                          </a:r>
                          <a:endParaRPr kumimoji="1" lang="ja-JP" altLang="en-US" sz="2400" dirty="0"/>
                        </a:p>
                      </a:txBody>
                      <a:tcPr/>
                    </a:tc>
                    <a:extLst>
                      <a:ext uri="{0D108BD9-81ED-4DB2-BD59-A6C34878D82A}">
                        <a16:rowId xmlns:a16="http://schemas.microsoft.com/office/drawing/2014/main" val="1122366233"/>
                      </a:ext>
                    </a:extLst>
                  </a:tr>
                  <a:tr h="447284">
                    <a:tc>
                      <a:txBody>
                        <a:bodyPr/>
                        <a:lstStyle/>
                        <a:p>
                          <a:pPr algn="l"/>
                          <a:r>
                            <a:rPr kumimoji="1" lang="ja-JP" altLang="en-US" sz="2400" dirty="0" smtClean="0"/>
                            <a:t>パルスレート</a:t>
                          </a:r>
                          <a:r>
                            <a:rPr kumimoji="1" lang="en-US" altLang="ja-JP" sz="2400" dirty="0" smtClean="0"/>
                            <a:t>: </a:t>
                          </a:r>
                          <a14:m>
                            <m:oMath xmlns:m="http://schemas.openxmlformats.org/officeDocument/2006/math">
                              <m:sSup>
                                <m:sSupPr>
                                  <m:ctrlPr>
                                    <a:rPr kumimoji="1" lang="en-US" altLang="ja-JP" sz="2400" i="1" smtClean="0">
                                      <a:latin typeface="Cambria Math" panose="02040503050406030204" pitchFamily="18" charset="0"/>
                                    </a:rPr>
                                  </m:ctrlPr>
                                </m:sSupPr>
                                <m:e>
                                  <m:r>
                                    <a:rPr kumimoji="1" lang="en-US" altLang="ja-JP" sz="2400" smtClean="0">
                                      <a:latin typeface="Cambria Math" panose="02040503050406030204" pitchFamily="18" charset="0"/>
                                    </a:rPr>
                                    <m:t>𝑟</m:t>
                                  </m:r>
                                </m:e>
                                <m:sup>
                                  <m:r>
                                    <a:rPr kumimoji="1" lang="en-US" altLang="ja-JP" sz="2400" smtClean="0">
                                      <a:latin typeface="Cambria Math" panose="02040503050406030204" pitchFamily="18" charset="0"/>
                                    </a:rPr>
                                    <m:t>0</m:t>
                                  </m:r>
                                </m:sup>
                              </m:sSup>
                            </m:oMath>
                          </a14:m>
                          <a:endParaRPr kumimoji="1" lang="ja-JP" altLang="en-US" sz="2400" dirty="0"/>
                        </a:p>
                      </a:txBody>
                      <a:tcPr/>
                    </a:tc>
                    <a:tc>
                      <a:txBody>
                        <a:bodyPr/>
                        <a:lstStyle/>
                        <a:p>
                          <a:pPr algn="ctr"/>
                          <a:r>
                            <a:rPr kumimoji="1" lang="en-US" altLang="ja-JP" sz="2400" dirty="0" smtClean="0"/>
                            <a:t>rand [0, 1]</a:t>
                          </a:r>
                          <a:endParaRPr kumimoji="1" lang="ja-JP" altLang="en-US" sz="2400" dirty="0"/>
                        </a:p>
                      </a:txBody>
                      <a:tcPr/>
                    </a:tc>
                    <a:extLst>
                      <a:ext uri="{0D108BD9-81ED-4DB2-BD59-A6C34878D82A}">
                        <a16:rowId xmlns:a16="http://schemas.microsoft.com/office/drawing/2014/main" val="181276066"/>
                      </a:ext>
                    </a:extLst>
                  </a:tr>
                  <a:tr h="439352">
                    <a:tc>
                      <a:txBody>
                        <a:bodyPr/>
                        <a:lstStyle/>
                        <a:p>
                          <a:pPr algn="l"/>
                          <a14:m>
                            <m:oMathPara xmlns:m="http://schemas.openxmlformats.org/officeDocument/2006/math">
                              <m:oMathParaPr>
                                <m:jc m:val="left"/>
                              </m:oMathParaPr>
                              <m:oMath xmlns:m="http://schemas.openxmlformats.org/officeDocument/2006/math">
                                <m:r>
                                  <a:rPr kumimoji="1" lang="ja-JP" altLang="en-US" sz="2400" smtClean="0">
                                    <a:latin typeface="Cambria Math" panose="02040503050406030204" pitchFamily="18" charset="0"/>
                                  </a:rPr>
                                  <m:t>𝛼</m:t>
                                </m:r>
                              </m:oMath>
                            </m:oMathPara>
                          </a14:m>
                          <a:endParaRPr kumimoji="1" lang="ja-JP" altLang="en-US" sz="2400" dirty="0"/>
                        </a:p>
                      </a:txBody>
                      <a:tcPr/>
                    </a:tc>
                    <a:tc>
                      <a:txBody>
                        <a:bodyPr/>
                        <a:lstStyle/>
                        <a:p>
                          <a:pPr algn="ctr"/>
                          <a:r>
                            <a:rPr kumimoji="1" lang="en-US" altLang="ja-JP" sz="2400" dirty="0" smtClean="0"/>
                            <a:t>0.9</a:t>
                          </a:r>
                          <a:endParaRPr kumimoji="1" lang="ja-JP" altLang="en-US" sz="2400" dirty="0"/>
                        </a:p>
                      </a:txBody>
                      <a:tcPr/>
                    </a:tc>
                    <a:extLst>
                      <a:ext uri="{0D108BD9-81ED-4DB2-BD59-A6C34878D82A}">
                        <a16:rowId xmlns:a16="http://schemas.microsoft.com/office/drawing/2014/main" val="3297667501"/>
                      </a:ext>
                    </a:extLst>
                  </a:tr>
                  <a:tr h="439352">
                    <a:tc>
                      <a:txBody>
                        <a:bodyPr/>
                        <a:lstStyle/>
                        <a:p>
                          <a:pPr algn="l"/>
                          <a14:m>
                            <m:oMathPara xmlns:m="http://schemas.openxmlformats.org/officeDocument/2006/math">
                              <m:oMathParaPr>
                                <m:jc m:val="left"/>
                              </m:oMathParaPr>
                              <m:oMath xmlns:m="http://schemas.openxmlformats.org/officeDocument/2006/math">
                                <m:r>
                                  <a:rPr kumimoji="1" lang="ja-JP" altLang="en-US" sz="2400" smtClean="0">
                                    <a:latin typeface="Cambria Math" panose="02040503050406030204" pitchFamily="18" charset="0"/>
                                  </a:rPr>
                                  <m:t>𝛾</m:t>
                                </m:r>
                              </m:oMath>
                            </m:oMathPara>
                          </a14:m>
                          <a:endParaRPr kumimoji="1" lang="ja-JP" altLang="en-US" sz="2400" dirty="0"/>
                        </a:p>
                      </a:txBody>
                      <a:tcPr/>
                    </a:tc>
                    <a:tc>
                      <a:txBody>
                        <a:bodyPr/>
                        <a:lstStyle/>
                        <a:p>
                          <a:pPr algn="ctr"/>
                          <a:r>
                            <a:rPr kumimoji="1" lang="en-US" altLang="ja-JP" sz="2400" dirty="0" smtClean="0"/>
                            <a:t>0.9</a:t>
                          </a:r>
                          <a:endParaRPr kumimoji="1" lang="ja-JP" altLang="en-US" sz="2400" dirty="0"/>
                        </a:p>
                      </a:txBody>
                      <a:tcPr/>
                    </a:tc>
                    <a:extLst>
                      <a:ext uri="{0D108BD9-81ED-4DB2-BD59-A6C34878D82A}">
                        <a16:rowId xmlns:a16="http://schemas.microsoft.com/office/drawing/2014/main" val="999960588"/>
                      </a:ext>
                    </a:extLst>
                  </a:tr>
                </a:tbl>
              </a:graphicData>
            </a:graphic>
          </p:graphicFrame>
        </mc:Choice>
        <mc:Fallback xmlns="">
          <p:graphicFrame>
            <p:nvGraphicFramePr>
              <p:cNvPr id="9" name="表 8"/>
              <p:cNvGraphicFramePr>
                <a:graphicFrameLocks noGrp="1"/>
              </p:cNvGraphicFramePr>
              <p:nvPr>
                <p:extLst>
                  <p:ext uri="{D42A27DB-BD31-4B8C-83A1-F6EECF244321}">
                    <p14:modId xmlns:p14="http://schemas.microsoft.com/office/powerpoint/2010/main" val="3318648000"/>
                  </p:ext>
                </p:extLst>
              </p:nvPr>
            </p:nvGraphicFramePr>
            <p:xfrm>
              <a:off x="7754184" y="1439056"/>
              <a:ext cx="4111181" cy="5045710"/>
            </p:xfrm>
            <a:graphic>
              <a:graphicData uri="http://schemas.openxmlformats.org/drawingml/2006/table">
                <a:tbl>
                  <a:tblPr firstRow="1" bandRow="1">
                    <a:tableStyleId>{21E4AEA4-8DFA-4A89-87EB-49C32662AFE0}</a:tableStyleId>
                  </a:tblPr>
                  <a:tblGrid>
                    <a:gridCol w="2547176">
                      <a:extLst>
                        <a:ext uri="{9D8B030D-6E8A-4147-A177-3AD203B41FA5}">
                          <a16:colId xmlns:a16="http://schemas.microsoft.com/office/drawing/2014/main" val="1001619540"/>
                        </a:ext>
                      </a:extLst>
                    </a:gridCol>
                    <a:gridCol w="1564005">
                      <a:extLst>
                        <a:ext uri="{9D8B030D-6E8A-4147-A177-3AD203B41FA5}">
                          <a16:colId xmlns:a16="http://schemas.microsoft.com/office/drawing/2014/main" val="972928546"/>
                        </a:ext>
                      </a:extLst>
                    </a:gridCol>
                  </a:tblGrid>
                  <a:tr h="457200">
                    <a:tc gridSpan="2">
                      <a:txBody>
                        <a:bodyPr/>
                        <a:lstStyle/>
                        <a:p>
                          <a:r>
                            <a:rPr kumimoji="1" lang="ja-JP" altLang="en-US" sz="2400" dirty="0" smtClean="0"/>
                            <a:t>パラメータの設定</a:t>
                          </a:r>
                          <a:endParaRPr kumimoji="1" lang="ja-JP" altLang="en-US" sz="2400" dirty="0"/>
                        </a:p>
                      </a:txBody>
                      <a:tcPr/>
                    </a:tc>
                    <a:tc hMerge="1">
                      <a:txBody>
                        <a:bodyPr/>
                        <a:lstStyle/>
                        <a:p>
                          <a:endParaRPr kumimoji="1" lang="ja-JP" altLang="en-US" sz="2400" dirty="0"/>
                        </a:p>
                      </a:txBody>
                      <a:tcPr/>
                    </a:tc>
                    <a:extLst>
                      <a:ext uri="{0D108BD9-81ED-4DB2-BD59-A6C34878D82A}">
                        <a16:rowId xmlns:a16="http://schemas.microsoft.com/office/drawing/2014/main" val="3908230358"/>
                      </a:ext>
                    </a:extLst>
                  </a:tr>
                  <a:tr h="457200">
                    <a:tc>
                      <a:txBody>
                        <a:bodyPr/>
                        <a:lstStyle/>
                        <a:p>
                          <a:pPr algn="l"/>
                          <a:r>
                            <a:rPr kumimoji="1" lang="ja-JP" altLang="en-US" sz="2400" dirty="0" smtClean="0"/>
                            <a:t>個体数</a:t>
                          </a:r>
                          <a:r>
                            <a:rPr kumimoji="1" lang="en-US" altLang="ja-JP" sz="2400" dirty="0" smtClean="0"/>
                            <a:t>: N</a:t>
                          </a:r>
                          <a:endParaRPr kumimoji="1" lang="ja-JP" altLang="en-US" sz="2400" dirty="0"/>
                        </a:p>
                      </a:txBody>
                      <a:tcPr/>
                    </a:tc>
                    <a:tc>
                      <a:txBody>
                        <a:bodyPr/>
                        <a:lstStyle/>
                        <a:p>
                          <a:pPr algn="ctr"/>
                          <a:r>
                            <a:rPr kumimoji="1" lang="en-US" altLang="ja-JP" sz="2400" dirty="0" smtClean="0"/>
                            <a:t>50</a:t>
                          </a:r>
                          <a:endParaRPr kumimoji="1" lang="ja-JP" altLang="en-US" sz="2400" dirty="0"/>
                        </a:p>
                      </a:txBody>
                      <a:tcPr/>
                    </a:tc>
                    <a:extLst>
                      <a:ext uri="{0D108BD9-81ED-4DB2-BD59-A6C34878D82A}">
                        <a16:rowId xmlns:a16="http://schemas.microsoft.com/office/drawing/2014/main" val="2559590124"/>
                      </a:ext>
                    </a:extLst>
                  </a:tr>
                  <a:tr h="457200">
                    <a:tc>
                      <a:txBody>
                        <a:bodyPr/>
                        <a:lstStyle/>
                        <a:p>
                          <a:pPr algn="l"/>
                          <a:r>
                            <a:rPr kumimoji="1" lang="ja-JP" altLang="en-US" sz="2400" dirty="0" smtClean="0"/>
                            <a:t>世代数</a:t>
                          </a:r>
                          <a:r>
                            <a:rPr kumimoji="1" lang="en-US" altLang="ja-JP" sz="2400" dirty="0" smtClean="0"/>
                            <a:t>: Iteration</a:t>
                          </a:r>
                          <a:endParaRPr kumimoji="1" lang="ja-JP" altLang="en-US" sz="2400" dirty="0"/>
                        </a:p>
                      </a:txBody>
                      <a:tcPr/>
                    </a:tc>
                    <a:tc>
                      <a:txBody>
                        <a:bodyPr/>
                        <a:lstStyle/>
                        <a:p>
                          <a:pPr algn="ctr"/>
                          <a:r>
                            <a:rPr kumimoji="1" lang="en-US" altLang="ja-JP" sz="2400" dirty="0" smtClean="0"/>
                            <a:t>10000</a:t>
                          </a:r>
                          <a:endParaRPr kumimoji="1" lang="ja-JP" altLang="en-US" sz="2400" dirty="0"/>
                        </a:p>
                      </a:txBody>
                      <a:tcPr/>
                    </a:tc>
                    <a:extLst>
                      <a:ext uri="{0D108BD9-81ED-4DB2-BD59-A6C34878D82A}">
                        <a16:rowId xmlns:a16="http://schemas.microsoft.com/office/drawing/2014/main" val="3991041814"/>
                      </a:ext>
                    </a:extLst>
                  </a:tr>
                  <a:tr h="457200">
                    <a:tc>
                      <a:txBody>
                        <a:bodyPr/>
                        <a:lstStyle/>
                        <a:p>
                          <a:pPr algn="l"/>
                          <a:r>
                            <a:rPr kumimoji="1" lang="ja-JP" altLang="en-US" sz="2400" dirty="0" smtClean="0"/>
                            <a:t>次元数</a:t>
                          </a:r>
                          <a:r>
                            <a:rPr kumimoji="1" lang="en-US" altLang="ja-JP" sz="2400" dirty="0" smtClean="0"/>
                            <a:t>: D</a:t>
                          </a:r>
                          <a:endParaRPr kumimoji="1" lang="ja-JP" altLang="en-US" sz="2400" dirty="0"/>
                        </a:p>
                      </a:txBody>
                      <a:tcPr/>
                    </a:tc>
                    <a:tc>
                      <a:txBody>
                        <a:bodyPr/>
                        <a:lstStyle/>
                        <a:p>
                          <a:pPr algn="ctr"/>
                          <a:r>
                            <a:rPr kumimoji="1" lang="en-US" altLang="ja-JP" sz="2400" dirty="0" smtClean="0"/>
                            <a:t>2</a:t>
                          </a:r>
                          <a:endParaRPr kumimoji="1" lang="ja-JP" altLang="en-US" sz="2400" dirty="0"/>
                        </a:p>
                      </a:txBody>
                      <a:tcPr/>
                    </a:tc>
                    <a:extLst>
                      <a:ext uri="{0D108BD9-81ED-4DB2-BD59-A6C34878D82A}">
                        <a16:rowId xmlns:a16="http://schemas.microsoft.com/office/drawing/2014/main" val="2525095682"/>
                      </a:ext>
                    </a:extLst>
                  </a:tr>
                  <a:tr h="457200">
                    <a:tc>
                      <a:txBody>
                        <a:bodyPr/>
                        <a:lstStyle/>
                        <a:p>
                          <a:pPr algn="l"/>
                          <a:r>
                            <a:rPr kumimoji="1" lang="ja-JP" altLang="en-US" sz="2400" dirty="0" smtClean="0"/>
                            <a:t>実験回数</a:t>
                          </a:r>
                          <a:r>
                            <a:rPr kumimoji="1" lang="en-US" altLang="ja-JP" sz="2400" dirty="0" smtClean="0"/>
                            <a:t>: seed</a:t>
                          </a:r>
                          <a:endParaRPr kumimoji="1" lang="ja-JP" altLang="en-US" sz="2400" dirty="0"/>
                        </a:p>
                      </a:txBody>
                      <a:tcPr/>
                    </a:tc>
                    <a:tc>
                      <a:txBody>
                        <a:bodyPr/>
                        <a:lstStyle/>
                        <a:p>
                          <a:pPr algn="ctr"/>
                          <a:r>
                            <a:rPr kumimoji="1" lang="en-US" altLang="ja-JP" sz="2400" dirty="0" smtClean="0"/>
                            <a:t>30</a:t>
                          </a:r>
                          <a:endParaRPr kumimoji="1" lang="ja-JP" altLang="en-US" sz="2400" dirty="0"/>
                        </a:p>
                      </a:txBody>
                      <a:tcPr/>
                    </a:tc>
                    <a:extLst>
                      <a:ext uri="{0D108BD9-81ED-4DB2-BD59-A6C34878D82A}">
                        <a16:rowId xmlns:a16="http://schemas.microsoft.com/office/drawing/2014/main" val="3032981713"/>
                      </a:ext>
                    </a:extLst>
                  </a:tr>
                  <a:tr h="457200">
                    <a:tc>
                      <a:txBody>
                        <a:bodyPr/>
                        <a:lstStyle/>
                        <a:p>
                          <a:endParaRPr lang="ja-JP"/>
                        </a:p>
                      </a:txBody>
                      <a:tcPr>
                        <a:blipFill>
                          <a:blip r:embed="rId5"/>
                          <a:stretch>
                            <a:fillRect l="-478" t="-509333" r="-62440" b="-536000"/>
                          </a:stretch>
                        </a:blipFill>
                      </a:tcPr>
                    </a:tc>
                    <a:tc>
                      <a:txBody>
                        <a:bodyPr/>
                        <a:lstStyle/>
                        <a:p>
                          <a:pPr algn="ctr"/>
                          <a:r>
                            <a:rPr kumimoji="1" lang="en-US" altLang="ja-JP" sz="2400" dirty="0" smtClean="0"/>
                            <a:t>0</a:t>
                          </a:r>
                          <a:endParaRPr kumimoji="1" lang="ja-JP" altLang="en-US" sz="2400" dirty="0"/>
                        </a:p>
                      </a:txBody>
                      <a:tcPr/>
                    </a:tc>
                    <a:extLst>
                      <a:ext uri="{0D108BD9-81ED-4DB2-BD59-A6C34878D82A}">
                        <a16:rowId xmlns:a16="http://schemas.microsoft.com/office/drawing/2014/main" val="806096199"/>
                      </a:ext>
                    </a:extLst>
                  </a:tr>
                  <a:tr h="457200">
                    <a:tc>
                      <a:txBody>
                        <a:bodyPr/>
                        <a:lstStyle/>
                        <a:p>
                          <a:endParaRPr lang="ja-JP"/>
                        </a:p>
                      </a:txBody>
                      <a:tcPr>
                        <a:blipFill>
                          <a:blip r:embed="rId5"/>
                          <a:stretch>
                            <a:fillRect l="-478" t="-609333" r="-62440" b="-436000"/>
                          </a:stretch>
                        </a:blipFill>
                      </a:tcPr>
                    </a:tc>
                    <a:tc>
                      <a:txBody>
                        <a:bodyPr/>
                        <a:lstStyle/>
                        <a:p>
                          <a:pPr algn="ctr"/>
                          <a:r>
                            <a:rPr kumimoji="1" lang="en-US" altLang="ja-JP" sz="2400" smtClean="0"/>
                            <a:t>1</a:t>
                          </a:r>
                          <a:endParaRPr kumimoji="1" lang="ja-JP" altLang="en-US" sz="2400" dirty="0"/>
                        </a:p>
                      </a:txBody>
                      <a:tcPr/>
                    </a:tc>
                    <a:extLst>
                      <a:ext uri="{0D108BD9-81ED-4DB2-BD59-A6C34878D82A}">
                        <a16:rowId xmlns:a16="http://schemas.microsoft.com/office/drawing/2014/main" val="2067305734"/>
                      </a:ext>
                    </a:extLst>
                  </a:tr>
                  <a:tr h="465455">
                    <a:tc>
                      <a:txBody>
                        <a:bodyPr/>
                        <a:lstStyle/>
                        <a:p>
                          <a:endParaRPr lang="ja-JP"/>
                        </a:p>
                      </a:txBody>
                      <a:tcPr>
                        <a:blipFill>
                          <a:blip r:embed="rId5"/>
                          <a:stretch>
                            <a:fillRect l="-478" t="-690909" r="-62440" b="-324675"/>
                          </a:stretch>
                        </a:blipFill>
                      </a:tcPr>
                    </a:tc>
                    <a:tc>
                      <a:txBody>
                        <a:bodyPr/>
                        <a:lstStyle/>
                        <a:p>
                          <a:pPr algn="ctr"/>
                          <a:r>
                            <a:rPr kumimoji="1" lang="en-US" altLang="ja-JP" sz="2400" dirty="0" smtClean="0"/>
                            <a:t>1</a:t>
                          </a:r>
                          <a:endParaRPr kumimoji="1" lang="ja-JP" altLang="en-US" sz="2400" dirty="0"/>
                        </a:p>
                      </a:txBody>
                      <a:tcPr/>
                    </a:tc>
                    <a:extLst>
                      <a:ext uri="{0D108BD9-81ED-4DB2-BD59-A6C34878D82A}">
                        <a16:rowId xmlns:a16="http://schemas.microsoft.com/office/drawing/2014/main" val="1122366233"/>
                      </a:ext>
                    </a:extLst>
                  </a:tr>
                  <a:tr h="465455">
                    <a:tc>
                      <a:txBody>
                        <a:bodyPr/>
                        <a:lstStyle/>
                        <a:p>
                          <a:endParaRPr lang="ja-JP"/>
                        </a:p>
                      </a:txBody>
                      <a:tcPr>
                        <a:blipFill>
                          <a:blip r:embed="rId5"/>
                          <a:stretch>
                            <a:fillRect l="-478" t="-801316" r="-62440" b="-228947"/>
                          </a:stretch>
                        </a:blipFill>
                      </a:tcPr>
                    </a:tc>
                    <a:tc>
                      <a:txBody>
                        <a:bodyPr/>
                        <a:lstStyle/>
                        <a:p>
                          <a:pPr algn="ctr"/>
                          <a:r>
                            <a:rPr kumimoji="1" lang="en-US" altLang="ja-JP" sz="2400" dirty="0" smtClean="0"/>
                            <a:t>rand [0, 1]</a:t>
                          </a:r>
                          <a:endParaRPr kumimoji="1" lang="ja-JP" altLang="en-US" sz="2400" dirty="0"/>
                        </a:p>
                      </a:txBody>
                      <a:tcPr/>
                    </a:tc>
                    <a:extLst>
                      <a:ext uri="{0D108BD9-81ED-4DB2-BD59-A6C34878D82A}">
                        <a16:rowId xmlns:a16="http://schemas.microsoft.com/office/drawing/2014/main" val="181276066"/>
                      </a:ext>
                    </a:extLst>
                  </a:tr>
                  <a:tr h="457200">
                    <a:tc>
                      <a:txBody>
                        <a:bodyPr/>
                        <a:lstStyle/>
                        <a:p>
                          <a:endParaRPr lang="ja-JP"/>
                        </a:p>
                      </a:txBody>
                      <a:tcPr>
                        <a:blipFill>
                          <a:blip r:embed="rId5"/>
                          <a:stretch>
                            <a:fillRect l="-478" t="-913333" r="-62440" b="-132000"/>
                          </a:stretch>
                        </a:blipFill>
                      </a:tcPr>
                    </a:tc>
                    <a:tc>
                      <a:txBody>
                        <a:bodyPr/>
                        <a:lstStyle/>
                        <a:p>
                          <a:pPr algn="ctr"/>
                          <a:r>
                            <a:rPr kumimoji="1" lang="en-US" altLang="ja-JP" sz="2400" dirty="0" smtClean="0"/>
                            <a:t>0.9</a:t>
                          </a:r>
                          <a:endParaRPr kumimoji="1" lang="ja-JP" altLang="en-US" sz="2400" dirty="0"/>
                        </a:p>
                      </a:txBody>
                      <a:tcPr/>
                    </a:tc>
                    <a:extLst>
                      <a:ext uri="{0D108BD9-81ED-4DB2-BD59-A6C34878D82A}">
                        <a16:rowId xmlns:a16="http://schemas.microsoft.com/office/drawing/2014/main" val="3297667501"/>
                      </a:ext>
                    </a:extLst>
                  </a:tr>
                  <a:tr h="457200">
                    <a:tc>
                      <a:txBody>
                        <a:bodyPr/>
                        <a:lstStyle/>
                        <a:p>
                          <a:endParaRPr lang="ja-JP"/>
                        </a:p>
                      </a:txBody>
                      <a:tcPr>
                        <a:blipFill>
                          <a:blip r:embed="rId5"/>
                          <a:stretch>
                            <a:fillRect l="-478" t="-1013333" r="-62440" b="-32000"/>
                          </a:stretch>
                        </a:blipFill>
                      </a:tcPr>
                    </a:tc>
                    <a:tc>
                      <a:txBody>
                        <a:bodyPr/>
                        <a:lstStyle/>
                        <a:p>
                          <a:pPr algn="ctr"/>
                          <a:r>
                            <a:rPr kumimoji="1" lang="en-US" altLang="ja-JP" sz="2400" dirty="0" smtClean="0"/>
                            <a:t>0.9</a:t>
                          </a:r>
                          <a:endParaRPr kumimoji="1" lang="ja-JP" altLang="en-US" sz="2400" dirty="0"/>
                        </a:p>
                      </a:txBody>
                      <a:tcPr/>
                    </a:tc>
                    <a:extLst>
                      <a:ext uri="{0D108BD9-81ED-4DB2-BD59-A6C34878D82A}">
                        <a16:rowId xmlns:a16="http://schemas.microsoft.com/office/drawing/2014/main" val="999960588"/>
                      </a:ext>
                    </a:extLst>
                  </a:tr>
                </a:tbl>
              </a:graphicData>
            </a:graphic>
          </p:graphicFrame>
        </mc:Fallback>
      </mc:AlternateContent>
      <mc:AlternateContent xmlns:mc="http://schemas.openxmlformats.org/markup-compatibility/2006" xmlns:a14="http://schemas.microsoft.com/office/drawing/2010/main">
        <mc:Choice Requires="a14">
          <p:sp>
            <p:nvSpPr>
              <p:cNvPr id="10" name="テキスト ボックス 9"/>
              <p:cNvSpPr txBox="1"/>
              <p:nvPr/>
            </p:nvSpPr>
            <p:spPr>
              <a:xfrm>
                <a:off x="83010" y="2884879"/>
                <a:ext cx="4800877" cy="1110176"/>
              </a:xfrm>
              <a:prstGeom prst="rect">
                <a:avLst/>
              </a:prstGeom>
              <a:noFill/>
            </p:spPr>
            <p:txBody>
              <a:bodyPr wrap="square" rtlCol="0">
                <a:spAutoFit/>
              </a:bodyPr>
              <a:lstStyle/>
              <a:p>
                <a:r>
                  <a:rPr kumimoji="1" lang="ja-JP" altLang="en-US" sz="2000" dirty="0" smtClean="0"/>
                  <a:t>評価関数のピークの数：</a:t>
                </a:r>
                <a:r>
                  <a:rPr kumimoji="1" lang="en-US" altLang="ja-JP" sz="2000" dirty="0" smtClean="0"/>
                  <a:t>MP(Max Peak)</a:t>
                </a:r>
              </a:p>
              <a:p>
                <a:r>
                  <a:rPr kumimoji="1" lang="ja-JP" altLang="en-US" sz="2000" dirty="0" smtClean="0"/>
                  <a:t>各ピーク</a:t>
                </a:r>
                <a14:m>
                  <m:oMath xmlns:m="http://schemas.openxmlformats.org/officeDocument/2006/math">
                    <m:r>
                      <a:rPr kumimoji="1" lang="ja-JP" altLang="en-US" sz="2000" i="1" smtClean="0">
                        <a:latin typeface="Cambria Math" panose="02040503050406030204" pitchFamily="18" charset="0"/>
                      </a:rPr>
                      <m:t>の</m:t>
                    </m:r>
                    <m:r>
                      <a:rPr lang="ja-JP" altLang="en-US" sz="2000" i="1">
                        <a:latin typeface="Cambria Math" panose="02040503050406030204" pitchFamily="18" charset="0"/>
                      </a:rPr>
                      <m:t>位置座標</m:t>
                    </m:r>
                    <m:r>
                      <a:rPr lang="ja-JP" altLang="en-US" sz="2000" i="1" smtClean="0">
                        <a:latin typeface="Cambria Math" panose="02040503050406030204" pitchFamily="18" charset="0"/>
                      </a:rPr>
                      <m:t>：</m:t>
                    </m:r>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𝑠</m:t>
                        </m:r>
                      </m:e>
                      <m:sub>
                        <m:r>
                          <a:rPr kumimoji="1" lang="en-US" altLang="ja-JP" sz="2000" b="0" i="1" smtClean="0">
                            <a:latin typeface="Cambria Math" panose="02040503050406030204" pitchFamily="18" charset="0"/>
                          </a:rPr>
                          <m:t>𝑗</m:t>
                        </m:r>
                      </m:sub>
                    </m:sSub>
                  </m:oMath>
                </a14:m>
                <a:endParaRPr kumimoji="1" lang="en-US" altLang="ja-JP" sz="2000" dirty="0" smtClean="0"/>
              </a:p>
              <a:p>
                <a:r>
                  <a:rPr kumimoji="1" lang="ja-JP" altLang="en-US" sz="2000" dirty="0" smtClean="0"/>
                  <a:t>各ピークの最近傍個体座標：</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𝑁𝑁</m:t>
                            </m:r>
                          </m:e>
                          <m:sub>
                            <m:r>
                              <a:rPr kumimoji="1" lang="en-US" altLang="ja-JP" sz="2000" b="0" i="1" smtClean="0">
                                <a:latin typeface="Cambria Math" panose="02040503050406030204" pitchFamily="18" charset="0"/>
                              </a:rPr>
                              <m:t>𝑗</m:t>
                            </m:r>
                          </m:sub>
                        </m:sSub>
                      </m:sub>
                    </m:sSub>
                  </m:oMath>
                </a14:m>
                <a:endParaRPr kumimoji="1" lang="ja-JP" altLang="en-US" sz="20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83010" y="2884879"/>
                <a:ext cx="4800877" cy="1110176"/>
              </a:xfrm>
              <a:prstGeom prst="rect">
                <a:avLst/>
              </a:prstGeom>
              <a:blipFill>
                <a:blip r:embed="rId6"/>
                <a:stretch>
                  <a:fillRect l="-1398" t="-3297" b="-4396"/>
                </a:stretch>
              </a:blipFill>
            </p:spPr>
            <p:txBody>
              <a:bodyPr/>
              <a:lstStyle/>
              <a:p>
                <a:r>
                  <a:rPr lang="ja-JP" altLang="en-US">
                    <a:noFill/>
                  </a:rPr>
                  <a:t> </a:t>
                </a:r>
              </a:p>
            </p:txBody>
          </p:sp>
        </mc:Fallback>
      </mc:AlternateContent>
      <p:sp>
        <p:nvSpPr>
          <p:cNvPr id="11" name="テキスト ボックス 10"/>
          <p:cNvSpPr txBox="1"/>
          <p:nvPr/>
        </p:nvSpPr>
        <p:spPr>
          <a:xfrm>
            <a:off x="149316" y="4144849"/>
            <a:ext cx="4804540" cy="369332"/>
          </a:xfrm>
          <a:prstGeom prst="rect">
            <a:avLst/>
          </a:prstGeom>
          <a:noFill/>
        </p:spPr>
        <p:txBody>
          <a:bodyPr wrap="square" rtlCol="0">
            <a:spAutoFit/>
          </a:bodyPr>
          <a:lstStyle/>
          <a:p>
            <a:r>
              <a:rPr lang="en-US" altLang="ja-JP" dirty="0" err="1"/>
              <a:t>d</a:t>
            </a:r>
            <a:r>
              <a:rPr kumimoji="1" lang="en-US" altLang="ja-JP" dirty="0" err="1" smtClean="0"/>
              <a:t>ist</a:t>
            </a:r>
            <a:r>
              <a:rPr kumimoji="1" lang="ja-JP" altLang="en-US" dirty="0" smtClean="0"/>
              <a:t>の値が</a:t>
            </a:r>
            <a:r>
              <a:rPr kumimoji="1" lang="en-US" altLang="ja-JP" dirty="0" smtClean="0"/>
              <a:t>0</a:t>
            </a:r>
            <a:r>
              <a:rPr kumimoji="1" lang="ja-JP" altLang="en-US" dirty="0" smtClean="0"/>
              <a:t>に近づくほど全てのピークに到達</a:t>
            </a:r>
            <a:endParaRPr kumimoji="1" lang="ja-JP" altLang="en-US" dirty="0"/>
          </a:p>
        </p:txBody>
      </p:sp>
      <p:sp>
        <p:nvSpPr>
          <p:cNvPr id="13" name="正方形/長方形 12"/>
          <p:cNvSpPr/>
          <p:nvPr/>
        </p:nvSpPr>
        <p:spPr>
          <a:xfrm>
            <a:off x="4953855" y="2243760"/>
            <a:ext cx="1800000" cy="180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p:cNvSpPr/>
          <p:nvPr/>
        </p:nvSpPr>
        <p:spPr>
          <a:xfrm>
            <a:off x="5111304" y="361275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6383723" y="373669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5674492" y="334417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5476492" y="289920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p:nvSpPr>
        <p:spPr>
          <a:xfrm>
            <a:off x="6069383" y="287035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6077333" y="341321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正方形/長方形 26"/>
              <p:cNvSpPr/>
              <p:nvPr/>
            </p:nvSpPr>
            <p:spPr>
              <a:xfrm>
                <a:off x="6136804" y="4024561"/>
                <a:ext cx="1332801" cy="391646"/>
              </a:xfrm>
              <a:prstGeom prst="rect">
                <a:avLst/>
              </a:prstGeom>
            </p:spPr>
            <p:txBody>
              <a:bodyPr wrap="none">
                <a:spAutoFit/>
              </a:bodyPr>
              <a:lstStyle/>
              <a:p>
                <a:r>
                  <a:rPr lang="en-US" altLang="ja-JP" smtClean="0"/>
                  <a:t>:</a:t>
                </a:r>
                <a:r>
                  <a:rPr lang="ja-JP" altLang="en-US" dirty="0" smtClean="0"/>
                  <a:t>各ピーク</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𝑠</m:t>
                        </m:r>
                      </m:e>
                      <m:sub>
                        <m:r>
                          <a:rPr lang="en-US" altLang="ja-JP" b="0" i="1" smtClean="0">
                            <a:latin typeface="Cambria Math" panose="02040503050406030204" pitchFamily="18" charset="0"/>
                          </a:rPr>
                          <m:t>𝑗</m:t>
                        </m:r>
                      </m:sub>
                    </m:sSub>
                  </m:oMath>
                </a14:m>
                <a:endParaRPr lang="ja-JP" altLang="en-US"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6136804" y="4024561"/>
                <a:ext cx="1332801" cy="391646"/>
              </a:xfrm>
              <a:prstGeom prst="rect">
                <a:avLst/>
              </a:prstGeom>
              <a:blipFill>
                <a:blip r:embed="rId7"/>
                <a:stretch>
                  <a:fillRect l="-4128" t="-7813" b="-21875"/>
                </a:stretch>
              </a:blipFill>
            </p:spPr>
            <p:txBody>
              <a:bodyPr/>
              <a:lstStyle/>
              <a:p>
                <a:r>
                  <a:rPr lang="ja-JP" altLang="en-US">
                    <a:noFill/>
                  </a:rPr>
                  <a:t> </a:t>
                </a:r>
              </a:p>
            </p:txBody>
          </p:sp>
        </mc:Fallback>
      </mc:AlternateContent>
      <p:sp>
        <p:nvSpPr>
          <p:cNvPr id="30" name="正方形/長方形 29"/>
          <p:cNvSpPr/>
          <p:nvPr/>
        </p:nvSpPr>
        <p:spPr>
          <a:xfrm>
            <a:off x="5204490" y="4042423"/>
            <a:ext cx="696024" cy="369332"/>
          </a:xfrm>
          <a:prstGeom prst="rect">
            <a:avLst/>
          </a:prstGeom>
        </p:spPr>
        <p:txBody>
          <a:bodyPr wrap="none">
            <a:spAutoFit/>
          </a:bodyPr>
          <a:lstStyle/>
          <a:p>
            <a:r>
              <a:rPr lang="en-US" altLang="ja-JP" dirty="0" smtClean="0"/>
              <a:t>:</a:t>
            </a:r>
            <a:r>
              <a:rPr lang="ja-JP" altLang="en-US" dirty="0" smtClean="0"/>
              <a:t>個体</a:t>
            </a:r>
            <a:endParaRPr lang="ja-JP" altLang="en-US" dirty="0"/>
          </a:p>
        </p:txBody>
      </p:sp>
      <p:sp>
        <p:nvSpPr>
          <p:cNvPr id="31" name="星 5 30"/>
          <p:cNvSpPr/>
          <p:nvPr/>
        </p:nvSpPr>
        <p:spPr>
          <a:xfrm>
            <a:off x="5093304" y="2504336"/>
            <a:ext cx="216000" cy="216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星 5 31"/>
          <p:cNvSpPr/>
          <p:nvPr/>
        </p:nvSpPr>
        <p:spPr>
          <a:xfrm>
            <a:off x="6365723" y="2530195"/>
            <a:ext cx="216000" cy="216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星 5 32"/>
          <p:cNvSpPr/>
          <p:nvPr/>
        </p:nvSpPr>
        <p:spPr>
          <a:xfrm>
            <a:off x="5620330" y="3773842"/>
            <a:ext cx="216000" cy="216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p:nvSpPr>
        <p:spPr>
          <a:xfrm>
            <a:off x="5011802" y="413708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星 5 34"/>
          <p:cNvSpPr/>
          <p:nvPr/>
        </p:nvSpPr>
        <p:spPr>
          <a:xfrm>
            <a:off x="5920804" y="4089257"/>
            <a:ext cx="216000" cy="216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矢印コネクタ 36"/>
          <p:cNvCxnSpPr>
            <a:stCxn id="23" idx="1"/>
            <a:endCxn id="31" idx="3"/>
          </p:cNvCxnSpPr>
          <p:nvPr/>
        </p:nvCxnSpPr>
        <p:spPr>
          <a:xfrm flipH="1" flipV="1">
            <a:off x="5268052" y="2720335"/>
            <a:ext cx="234800" cy="205230"/>
          </a:xfrm>
          <a:prstGeom prst="straightConnector1">
            <a:avLst/>
          </a:prstGeom>
          <a:ln w="19050">
            <a:prstDash val="sysDot"/>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39" name="直線矢印コネクタ 38"/>
          <p:cNvCxnSpPr>
            <a:endCxn id="32" idx="2"/>
          </p:cNvCxnSpPr>
          <p:nvPr/>
        </p:nvCxnSpPr>
        <p:spPr>
          <a:xfrm flipV="1">
            <a:off x="6233237" y="2746194"/>
            <a:ext cx="173738" cy="172378"/>
          </a:xfrm>
          <a:prstGeom prst="straightConnector1">
            <a:avLst/>
          </a:prstGeom>
          <a:ln w="19050">
            <a:prstDash val="sysDot"/>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41" name="直線矢印コネクタ 40"/>
          <p:cNvCxnSpPr>
            <a:stCxn id="33" idx="0"/>
            <a:endCxn id="22" idx="4"/>
          </p:cNvCxnSpPr>
          <p:nvPr/>
        </p:nvCxnSpPr>
        <p:spPr>
          <a:xfrm flipV="1">
            <a:off x="5728330" y="3524176"/>
            <a:ext cx="36162" cy="249666"/>
          </a:xfrm>
          <a:prstGeom prst="straightConnector1">
            <a:avLst/>
          </a:prstGeom>
          <a:ln w="19050">
            <a:prstDash val="sysDot"/>
            <a:headEnd type="triangle"/>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4812766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77" y="1450325"/>
            <a:ext cx="5976393" cy="4480588"/>
          </a:xfrm>
          <a:prstGeom prst="rect">
            <a:avLst/>
          </a:prstGeom>
        </p:spPr>
      </p:pic>
      <p:pic>
        <p:nvPicPr>
          <p:cNvPr id="26" name="図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3814" y="1488453"/>
            <a:ext cx="5938784" cy="4452392"/>
          </a:xfrm>
          <a:prstGeom prst="rect">
            <a:avLst/>
          </a:prstGeom>
        </p:spPr>
      </p:pic>
      <p:sp>
        <p:nvSpPr>
          <p:cNvPr id="2" name="タイトル 1"/>
          <p:cNvSpPr>
            <a:spLocks noGrp="1"/>
          </p:cNvSpPr>
          <p:nvPr>
            <p:ph type="title"/>
          </p:nvPr>
        </p:nvSpPr>
        <p:spPr/>
        <p:txBody>
          <a:bodyPr/>
          <a:lstStyle/>
          <a:p>
            <a:r>
              <a:rPr kumimoji="1" lang="ja-JP" altLang="en-US" dirty="0" smtClean="0"/>
              <a:t>結果</a:t>
            </a:r>
            <a:endParaRPr kumimoji="1" lang="ja-JP" altLang="en-US"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13</a:t>
            </a:fld>
            <a:r>
              <a:rPr kumimoji="1" lang="en-US" altLang="ja-JP" dirty="0" smtClean="0"/>
              <a:t>/15)</a:t>
            </a:r>
            <a:endParaRPr kumimoji="1" lang="ja-JP" altLang="en-US" dirty="0"/>
          </a:p>
        </p:txBody>
      </p:sp>
      <p:sp>
        <p:nvSpPr>
          <p:cNvPr id="9" name="テキスト ボックス 8"/>
          <p:cNvSpPr txBox="1"/>
          <p:nvPr/>
        </p:nvSpPr>
        <p:spPr>
          <a:xfrm>
            <a:off x="8001294" y="1252069"/>
            <a:ext cx="1558977" cy="369332"/>
          </a:xfrm>
          <a:prstGeom prst="rect">
            <a:avLst/>
          </a:prstGeom>
          <a:noFill/>
        </p:spPr>
        <p:txBody>
          <a:bodyPr wrap="square" rtlCol="0">
            <a:spAutoFit/>
          </a:bodyPr>
          <a:lstStyle/>
          <a:p>
            <a:pPr algn="ctr"/>
            <a:r>
              <a:rPr kumimoji="1" lang="en-US" altLang="ja-JP" dirty="0" smtClean="0"/>
              <a:t>NRBA</a:t>
            </a:r>
            <a:endParaRPr kumimoji="1" lang="ja-JP" altLang="en-US" dirty="0"/>
          </a:p>
        </p:txBody>
      </p:sp>
      <p:sp>
        <p:nvSpPr>
          <p:cNvPr id="10" name="テキスト ボックス 9"/>
          <p:cNvSpPr txBox="1"/>
          <p:nvPr/>
        </p:nvSpPr>
        <p:spPr>
          <a:xfrm>
            <a:off x="2006881" y="1303787"/>
            <a:ext cx="1558977" cy="369332"/>
          </a:xfrm>
          <a:prstGeom prst="rect">
            <a:avLst/>
          </a:prstGeom>
          <a:noFill/>
        </p:spPr>
        <p:txBody>
          <a:bodyPr wrap="square" rtlCol="0">
            <a:spAutoFit/>
          </a:bodyPr>
          <a:lstStyle/>
          <a:p>
            <a:pPr algn="ctr"/>
            <a:r>
              <a:rPr kumimoji="1" lang="en-US" altLang="ja-JP" dirty="0" smtClean="0"/>
              <a:t>BA</a:t>
            </a:r>
            <a:endParaRPr kumimoji="1" lang="ja-JP" altLang="en-US" dirty="0"/>
          </a:p>
        </p:txBody>
      </p:sp>
      <p:sp>
        <p:nvSpPr>
          <p:cNvPr id="15" name="テキスト ボックス 14"/>
          <p:cNvSpPr txBox="1"/>
          <p:nvPr/>
        </p:nvSpPr>
        <p:spPr>
          <a:xfrm>
            <a:off x="1429966" y="6118695"/>
            <a:ext cx="3083668" cy="400110"/>
          </a:xfrm>
          <a:prstGeom prst="rect">
            <a:avLst/>
          </a:prstGeom>
          <a:solidFill>
            <a:schemeClr val="accent5">
              <a:lumMod val="20000"/>
              <a:lumOff val="80000"/>
            </a:schemeClr>
          </a:solidFill>
        </p:spPr>
        <p:txBody>
          <a:bodyPr wrap="square" rtlCol="0">
            <a:spAutoFit/>
          </a:bodyPr>
          <a:lstStyle/>
          <a:p>
            <a:pPr algn="ctr"/>
            <a:r>
              <a:rPr kumimoji="1" lang="ja-JP" altLang="en-US" sz="2000" b="1" dirty="0" smtClean="0">
                <a:solidFill>
                  <a:srgbClr val="FF0000"/>
                </a:solidFill>
              </a:rPr>
              <a:t>最適解に収束</a:t>
            </a:r>
            <a:endParaRPr kumimoji="1" lang="ja-JP" altLang="en-US" sz="2000" b="1" dirty="0">
              <a:solidFill>
                <a:srgbClr val="FF0000"/>
              </a:solidFill>
            </a:endParaRPr>
          </a:p>
        </p:txBody>
      </p:sp>
      <p:sp>
        <p:nvSpPr>
          <p:cNvPr id="16" name="テキスト ボックス 15"/>
          <p:cNvSpPr txBox="1"/>
          <p:nvPr/>
        </p:nvSpPr>
        <p:spPr>
          <a:xfrm>
            <a:off x="7238949" y="6099240"/>
            <a:ext cx="3083668" cy="400110"/>
          </a:xfrm>
          <a:prstGeom prst="rect">
            <a:avLst/>
          </a:prstGeom>
          <a:solidFill>
            <a:schemeClr val="accent5">
              <a:lumMod val="20000"/>
              <a:lumOff val="80000"/>
            </a:schemeClr>
          </a:solidFill>
        </p:spPr>
        <p:txBody>
          <a:bodyPr wrap="square" rtlCol="0">
            <a:spAutoFit/>
          </a:bodyPr>
          <a:lstStyle/>
          <a:p>
            <a:pPr algn="ctr"/>
            <a:r>
              <a:rPr kumimoji="1" lang="ja-JP" altLang="en-US" sz="2000" b="1" dirty="0" smtClean="0">
                <a:solidFill>
                  <a:srgbClr val="FF0000"/>
                </a:solidFill>
              </a:rPr>
              <a:t>全ピークに個体が分散</a:t>
            </a:r>
            <a:endParaRPr kumimoji="1" lang="ja-JP" altLang="en-US" sz="2000" b="1" dirty="0">
              <a:solidFill>
                <a:srgbClr val="FF0000"/>
              </a:solidFill>
            </a:endParaRPr>
          </a:p>
        </p:txBody>
      </p:sp>
      <p:cxnSp>
        <p:nvCxnSpPr>
          <p:cNvPr id="18" name="直線コネクタ 17"/>
          <p:cNvCxnSpPr/>
          <p:nvPr/>
        </p:nvCxnSpPr>
        <p:spPr>
          <a:xfrm flipH="1">
            <a:off x="6068185" y="1342417"/>
            <a:ext cx="55629" cy="514593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楕円 18"/>
          <p:cNvSpPr/>
          <p:nvPr/>
        </p:nvSpPr>
        <p:spPr>
          <a:xfrm>
            <a:off x="4397875" y="5750913"/>
            <a:ext cx="180000" cy="180000"/>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4514554" y="5675297"/>
            <a:ext cx="911563" cy="369332"/>
          </a:xfrm>
          <a:prstGeom prst="rect">
            <a:avLst/>
          </a:prstGeom>
          <a:noFill/>
        </p:spPr>
        <p:txBody>
          <a:bodyPr wrap="square" rtlCol="0">
            <a:spAutoFit/>
          </a:bodyPr>
          <a:lstStyle/>
          <a:p>
            <a:r>
              <a:rPr kumimoji="1" lang="ja-JP" altLang="en-US" dirty="0" smtClean="0"/>
              <a:t>：</a:t>
            </a:r>
            <a:r>
              <a:rPr lang="ja-JP" altLang="en-US" dirty="0"/>
              <a:t>個体</a:t>
            </a:r>
            <a:endParaRPr kumimoji="1" lang="ja-JP" altLang="en-US" dirty="0"/>
          </a:p>
        </p:txBody>
      </p:sp>
      <mc:AlternateContent xmlns:mc="http://schemas.openxmlformats.org/markup-compatibility/2006" xmlns:a14="http://schemas.microsoft.com/office/drawing/2010/main">
        <mc:Choice Requires="a14">
          <p:sp>
            <p:nvSpPr>
              <p:cNvPr id="24" name="テキスト ボックス 23"/>
              <p:cNvSpPr txBox="1"/>
              <p:nvPr/>
            </p:nvSpPr>
            <p:spPr>
              <a:xfrm>
                <a:off x="5455004" y="3072653"/>
                <a:ext cx="461665" cy="2181501"/>
              </a:xfrm>
              <a:prstGeom prst="rect">
                <a:avLst/>
              </a:prstGeom>
              <a:noFill/>
            </p:spPr>
            <p:txBody>
              <a:bodyPr vert="eaVert" wrap="square" rtlCol="0">
                <a:spAutoFit/>
              </a:bodyPr>
              <a:lstStyle/>
              <a:p>
                <a:r>
                  <a:rPr kumimoji="1" lang="ja-JP" altLang="en-US" dirty="0" smtClean="0"/>
                  <a:t>評価値</a:t>
                </a:r>
                <a:r>
                  <a:rPr kumimoji="1" lang="en-US" altLang="ja-JP" dirty="0" smtClean="0"/>
                  <a:t>F</a:t>
                </a:r>
                <a14:m>
                  <m:oMath xmlns:m="http://schemas.openxmlformats.org/officeDocument/2006/math">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𝑥</m:t>
                        </m:r>
                      </m:e>
                    </m:d>
                  </m:oMath>
                </a14:m>
                <a:endParaRPr kumimoji="1" lang="en-US" altLang="ja-JP" dirty="0" smtClean="0"/>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5455004" y="3072653"/>
                <a:ext cx="461665" cy="2181501"/>
              </a:xfrm>
              <a:prstGeom prst="rect">
                <a:avLst/>
              </a:prstGeom>
              <a:blipFill>
                <a:blip r:embed="rId5"/>
                <a:stretch>
                  <a:fillRect l="-11842" t="-44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11511730" y="3072652"/>
                <a:ext cx="461665" cy="2181501"/>
              </a:xfrm>
              <a:prstGeom prst="rect">
                <a:avLst/>
              </a:prstGeom>
              <a:noFill/>
            </p:spPr>
            <p:txBody>
              <a:bodyPr vert="eaVert" wrap="square" rtlCol="0">
                <a:spAutoFit/>
              </a:bodyPr>
              <a:lstStyle/>
              <a:p>
                <a:r>
                  <a:rPr kumimoji="1" lang="ja-JP" altLang="en-US" dirty="0" smtClean="0"/>
                  <a:t>評価値</a:t>
                </a:r>
                <a:r>
                  <a:rPr kumimoji="1" lang="en-US" altLang="ja-JP" dirty="0" smtClean="0"/>
                  <a:t>F</a:t>
                </a:r>
                <a14:m>
                  <m:oMath xmlns:m="http://schemas.openxmlformats.org/officeDocument/2006/math">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𝑥</m:t>
                        </m:r>
                      </m:e>
                    </m:d>
                  </m:oMath>
                </a14:m>
                <a:endParaRPr kumimoji="1" lang="en-US" altLang="ja-JP" dirty="0" smtClean="0"/>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11511730" y="3072652"/>
                <a:ext cx="461665" cy="2181501"/>
              </a:xfrm>
              <a:prstGeom prst="rect">
                <a:avLst/>
              </a:prstGeom>
              <a:blipFill>
                <a:blip r:embed="rId6"/>
                <a:stretch>
                  <a:fillRect l="-10526" t="-44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2415162" y="5656247"/>
                <a:ext cx="742413" cy="369332"/>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1</m:t>
                      </m:r>
                    </m:oMath>
                  </m:oMathPara>
                </a14:m>
                <a:endParaRPr kumimoji="1" lang="ja-JP" altLang="en-US" i="1" dirty="0">
                  <a:latin typeface="Cambria Math" panose="02040503050406030204" pitchFamily="18" charset="0"/>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2415162" y="5656247"/>
                <a:ext cx="742413"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rot="16200000">
                <a:off x="75125" y="3529981"/>
                <a:ext cx="742413" cy="369332"/>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𝑥</m:t>
                      </m:r>
                      <m:r>
                        <a:rPr kumimoji="1" lang="en-US" altLang="ja-JP" b="0" i="1" smtClean="0">
                          <a:latin typeface="Cambria Math" panose="02040503050406030204" pitchFamily="18" charset="0"/>
                          <a:ea typeface="Cambria Math" panose="02040503050406030204" pitchFamily="18" charset="0"/>
                        </a:rPr>
                        <m:t>2</m:t>
                      </m:r>
                    </m:oMath>
                  </m:oMathPara>
                </a14:m>
                <a:endParaRPr kumimoji="1" lang="ja-JP" altLang="en-US" i="1" dirty="0">
                  <a:latin typeface="Cambria Math" panose="02040503050406030204" pitchFamily="18" charset="0"/>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rot="16200000">
                <a:off x="75125" y="3529981"/>
                <a:ext cx="742413"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8487782" y="5675297"/>
                <a:ext cx="742413" cy="369332"/>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1</m:t>
                      </m:r>
                    </m:oMath>
                  </m:oMathPara>
                </a14:m>
                <a:endParaRPr kumimoji="1" lang="ja-JP" altLang="en-US" i="1" dirty="0">
                  <a:latin typeface="Cambria Math" panose="02040503050406030204" pitchFamily="18" charset="0"/>
                </a:endParaRPr>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8487782" y="5675297"/>
                <a:ext cx="742413" cy="369332"/>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p:cNvSpPr txBox="1"/>
              <p:nvPr/>
            </p:nvSpPr>
            <p:spPr>
              <a:xfrm rot="16200000">
                <a:off x="6088790" y="3529981"/>
                <a:ext cx="742413" cy="369332"/>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𝑥</m:t>
                      </m:r>
                      <m:r>
                        <a:rPr kumimoji="1" lang="en-US" altLang="ja-JP" b="0" i="1" smtClean="0">
                          <a:latin typeface="Cambria Math" panose="02040503050406030204" pitchFamily="18" charset="0"/>
                          <a:ea typeface="Cambria Math" panose="02040503050406030204" pitchFamily="18" charset="0"/>
                        </a:rPr>
                        <m:t>2</m:t>
                      </m:r>
                    </m:oMath>
                  </m:oMathPara>
                </a14:m>
                <a:endParaRPr kumimoji="1" lang="ja-JP" altLang="en-US" i="1" dirty="0">
                  <a:latin typeface="Cambria Math" panose="02040503050406030204" pitchFamily="18" charset="0"/>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rot="16200000">
                <a:off x="6088790" y="3529981"/>
                <a:ext cx="742413" cy="369332"/>
              </a:xfrm>
              <a:prstGeom prst="rect">
                <a:avLst/>
              </a:prstGeom>
              <a:blipFill>
                <a:blip r:embed="rId1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358987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結果</a:t>
            </a:r>
            <a:endParaRPr kumimoji="1" lang="ja-JP" altLang="en-US" dirty="0"/>
          </a:p>
        </p:txBody>
      </p:sp>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14</a:t>
            </a:fld>
            <a:r>
              <a:rPr lang="en-US" altLang="ja-JP" dirty="0" smtClean="0"/>
              <a:t>/15)</a:t>
            </a:r>
            <a:endParaRPr lang="ja-JP" altLang="en-US" dirty="0"/>
          </a:p>
        </p:txBody>
      </p:sp>
      <p:graphicFrame>
        <p:nvGraphicFramePr>
          <p:cNvPr id="5" name="コンテンツ プレースホルダー 4"/>
          <p:cNvGraphicFramePr>
            <a:graphicFrameLocks/>
          </p:cNvGraphicFramePr>
          <p:nvPr>
            <p:extLst>
              <p:ext uri="{D42A27DB-BD31-4B8C-83A1-F6EECF244321}">
                <p14:modId xmlns:p14="http://schemas.microsoft.com/office/powerpoint/2010/main" val="1552600607"/>
              </p:ext>
            </p:extLst>
          </p:nvPr>
        </p:nvGraphicFramePr>
        <p:xfrm>
          <a:off x="973799" y="2116020"/>
          <a:ext cx="4254199" cy="1188720"/>
        </p:xfrm>
        <a:graphic>
          <a:graphicData uri="http://schemas.openxmlformats.org/drawingml/2006/table">
            <a:tbl>
              <a:tblPr firstRow="1" bandRow="1">
                <a:tableStyleId>{2D5ABB26-0587-4C30-8999-92F81FD0307C}</a:tableStyleId>
              </a:tblPr>
              <a:tblGrid>
                <a:gridCol w="1275413">
                  <a:extLst>
                    <a:ext uri="{9D8B030D-6E8A-4147-A177-3AD203B41FA5}">
                      <a16:colId xmlns:a16="http://schemas.microsoft.com/office/drawing/2014/main" val="1672260276"/>
                    </a:ext>
                  </a:extLst>
                </a:gridCol>
                <a:gridCol w="1489393">
                  <a:extLst>
                    <a:ext uri="{9D8B030D-6E8A-4147-A177-3AD203B41FA5}">
                      <a16:colId xmlns:a16="http://schemas.microsoft.com/office/drawing/2014/main" val="3851973350"/>
                    </a:ext>
                  </a:extLst>
                </a:gridCol>
                <a:gridCol w="1489393">
                  <a:extLst>
                    <a:ext uri="{9D8B030D-6E8A-4147-A177-3AD203B41FA5}">
                      <a16:colId xmlns:a16="http://schemas.microsoft.com/office/drawing/2014/main" val="2482094618"/>
                    </a:ext>
                  </a:extLst>
                </a:gridCol>
              </a:tblGrid>
              <a:tr h="370840">
                <a:tc>
                  <a:txBody>
                    <a:bodyPr/>
                    <a:lstStyle/>
                    <a:p>
                      <a:pPr algn="ct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2000" dirty="0" smtClean="0"/>
                        <a:t>平均値</a:t>
                      </a: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2000" dirty="0" smtClean="0"/>
                        <a:t>標準偏差</a:t>
                      </a:r>
                      <a:endParaRPr kumimoji="1" lang="ja-JP" altLang="en-US" sz="2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1326504"/>
                  </a:ext>
                </a:extLst>
              </a:tr>
              <a:tr h="370840">
                <a:tc>
                  <a:txBody>
                    <a:bodyPr/>
                    <a:lstStyle/>
                    <a:p>
                      <a:pPr algn="ctr"/>
                      <a:r>
                        <a:rPr kumimoji="1" lang="en-US" altLang="ja-JP" sz="2000" dirty="0" smtClean="0"/>
                        <a:t>BA</a:t>
                      </a:r>
                      <a:endParaRPr kumimoji="1" lang="ja-JP" altLang="en-US" sz="2000" b="1" dirty="0">
                        <a:solidFill>
                          <a:schemeClr val="tx1">
                            <a:lumMod val="75000"/>
                            <a:lumOff val="25000"/>
                          </a:schemeClr>
                        </a:solidFill>
                      </a:endParaRPr>
                    </a:p>
                  </a:txBody>
                  <a:tcPr>
                    <a:lnT w="12700" cap="flat" cmpd="sng" algn="ctr">
                      <a:solidFill>
                        <a:schemeClr val="tx1"/>
                      </a:solidFill>
                      <a:prstDash val="solid"/>
                      <a:round/>
                      <a:headEnd type="none" w="med" len="med"/>
                      <a:tailEnd type="none" w="med" len="med"/>
                    </a:lnT>
                  </a:tcPr>
                </a:tc>
                <a:tc>
                  <a:txBody>
                    <a:bodyPr/>
                    <a:lstStyle/>
                    <a:p>
                      <a:pPr algn="ctr"/>
                      <a:r>
                        <a:rPr kumimoji="1" lang="en-US" altLang="ja-JP" sz="2000" dirty="0" smtClean="0"/>
                        <a:t>66.33508</a:t>
                      </a:r>
                      <a:endParaRPr kumimoji="1" lang="ja-JP" altLang="en-US" sz="2000" dirty="0"/>
                    </a:p>
                  </a:txBody>
                  <a:tcPr>
                    <a:lnT w="12700" cap="flat" cmpd="sng" algn="ctr">
                      <a:solidFill>
                        <a:schemeClr val="tx1"/>
                      </a:solidFill>
                      <a:prstDash val="solid"/>
                      <a:round/>
                      <a:headEnd type="none" w="med" len="med"/>
                      <a:tailEnd type="none" w="med" len="med"/>
                    </a:lnT>
                  </a:tcPr>
                </a:tc>
                <a:tc>
                  <a:txBody>
                    <a:bodyPr/>
                    <a:lstStyle/>
                    <a:p>
                      <a:pPr algn="ctr"/>
                      <a:r>
                        <a:rPr kumimoji="1" lang="en-US" altLang="ja-JP" sz="2000" dirty="0" smtClean="0"/>
                        <a:t>21.27697</a:t>
                      </a:r>
                      <a:endParaRPr kumimoji="1" lang="ja-JP" altLang="en-US" sz="2000"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95100525"/>
                  </a:ext>
                </a:extLst>
              </a:tr>
              <a:tr h="370840">
                <a:tc>
                  <a:txBody>
                    <a:bodyPr/>
                    <a:lstStyle/>
                    <a:p>
                      <a:pPr algn="ctr"/>
                      <a:r>
                        <a:rPr kumimoji="1" lang="en-US" altLang="ja-JP" sz="2000" dirty="0" smtClean="0"/>
                        <a:t>NRBA</a:t>
                      </a:r>
                      <a:endParaRPr kumimoji="1" lang="ja-JP" altLang="en-US" sz="2000" b="1" dirty="0">
                        <a:solidFill>
                          <a:schemeClr val="tx1">
                            <a:lumMod val="75000"/>
                            <a:lumOff val="25000"/>
                          </a:schemeClr>
                        </a:solidFill>
                      </a:endParaRPr>
                    </a:p>
                  </a:txBody>
                  <a:tcPr/>
                </a:tc>
                <a:tc>
                  <a:txBody>
                    <a:bodyPr/>
                    <a:lstStyle/>
                    <a:p>
                      <a:pPr algn="ctr"/>
                      <a:r>
                        <a:rPr kumimoji="1" lang="en-US" altLang="ja-JP" sz="2000" b="1" dirty="0" smtClean="0">
                          <a:solidFill>
                            <a:srgbClr val="00B050"/>
                          </a:solidFill>
                        </a:rPr>
                        <a:t>7.696631</a:t>
                      </a:r>
                      <a:endParaRPr kumimoji="1" lang="ja-JP" altLang="en-US" sz="2000" b="1" dirty="0">
                        <a:solidFill>
                          <a:srgbClr val="00B050"/>
                        </a:solidFill>
                      </a:endParaRPr>
                    </a:p>
                  </a:txBody>
                  <a:tcPr/>
                </a:tc>
                <a:tc>
                  <a:txBody>
                    <a:bodyPr/>
                    <a:lstStyle/>
                    <a:p>
                      <a:pPr algn="ctr"/>
                      <a:r>
                        <a:rPr kumimoji="1" lang="en-US" altLang="ja-JP" sz="2000" b="1" dirty="0" smtClean="0">
                          <a:solidFill>
                            <a:srgbClr val="00B050"/>
                          </a:solidFill>
                        </a:rPr>
                        <a:t>4.232964</a:t>
                      </a:r>
                      <a:endParaRPr kumimoji="1" lang="ja-JP" altLang="en-US" sz="2000" b="1" dirty="0">
                        <a:solidFill>
                          <a:srgbClr val="00B050"/>
                        </a:solidFill>
                      </a:endParaRPr>
                    </a:p>
                  </a:txBody>
                  <a:tcPr/>
                </a:tc>
                <a:extLst>
                  <a:ext uri="{0D108BD9-81ED-4DB2-BD59-A6C34878D82A}">
                    <a16:rowId xmlns:a16="http://schemas.microsoft.com/office/drawing/2014/main" val="3898726922"/>
                  </a:ext>
                </a:extLst>
              </a:tr>
            </a:tbl>
          </a:graphicData>
        </a:graphic>
      </p:graphicFrame>
      <p:sp>
        <p:nvSpPr>
          <p:cNvPr id="6" name="テキスト ボックス 5"/>
          <p:cNvSpPr txBox="1"/>
          <p:nvPr/>
        </p:nvSpPr>
        <p:spPr>
          <a:xfrm>
            <a:off x="469530" y="1561288"/>
            <a:ext cx="5588370" cy="400110"/>
          </a:xfrm>
          <a:prstGeom prst="rect">
            <a:avLst/>
          </a:prstGeom>
          <a:noFill/>
        </p:spPr>
        <p:txBody>
          <a:bodyPr wrap="square" rtlCol="0">
            <a:spAutoFit/>
          </a:bodyPr>
          <a:lstStyle/>
          <a:p>
            <a:pPr algn="ctr"/>
            <a:r>
              <a:rPr kumimoji="1" lang="ja-JP" altLang="en-US" sz="2000" dirty="0" smtClean="0"/>
              <a:t>表）実験回数</a:t>
            </a:r>
            <a:r>
              <a:rPr kumimoji="1" lang="en-US" altLang="ja-JP" sz="2000" dirty="0" smtClean="0"/>
              <a:t>30</a:t>
            </a:r>
            <a:r>
              <a:rPr kumimoji="1" lang="ja-JP" altLang="en-US" sz="2000" dirty="0" smtClean="0"/>
              <a:t>回分の</a:t>
            </a:r>
            <a:r>
              <a:rPr kumimoji="1" lang="en-US" altLang="ja-JP" sz="2000" dirty="0" err="1" smtClean="0"/>
              <a:t>dist</a:t>
            </a:r>
            <a:r>
              <a:rPr kumimoji="1" lang="ja-JP" altLang="en-US" sz="2000" dirty="0" smtClean="0"/>
              <a:t>の平均値と標準偏差</a:t>
            </a:r>
            <a:endParaRPr kumimoji="1" lang="ja-JP" altLang="en-US" sz="2000" dirty="0"/>
          </a:p>
        </p:txBody>
      </p:sp>
      <p:sp>
        <p:nvSpPr>
          <p:cNvPr id="7" name="テキスト ボックス 6"/>
          <p:cNvSpPr txBox="1"/>
          <p:nvPr/>
        </p:nvSpPr>
        <p:spPr>
          <a:xfrm>
            <a:off x="469530" y="3887639"/>
            <a:ext cx="9471942" cy="1384995"/>
          </a:xfrm>
          <a:prstGeom prst="rect">
            <a:avLst/>
          </a:prstGeom>
          <a:noFill/>
        </p:spPr>
        <p:txBody>
          <a:bodyPr wrap="square" rtlCol="0">
            <a:spAutoFit/>
          </a:bodyPr>
          <a:lstStyle/>
          <a:p>
            <a:r>
              <a:rPr lang="ja-JP" altLang="en-US" sz="2800" b="1" dirty="0" smtClean="0">
                <a:solidFill>
                  <a:schemeClr val="tx1">
                    <a:lumMod val="75000"/>
                    <a:lumOff val="25000"/>
                  </a:schemeClr>
                </a:solidFill>
              </a:rPr>
              <a:t>提案手法</a:t>
            </a:r>
            <a:endParaRPr lang="en-US" altLang="ja-JP" sz="2800" b="1" dirty="0" smtClean="0">
              <a:solidFill>
                <a:schemeClr val="tx1">
                  <a:lumMod val="75000"/>
                  <a:lumOff val="25000"/>
                </a:schemeClr>
              </a:solidFill>
            </a:endParaRPr>
          </a:p>
          <a:p>
            <a:endParaRPr kumimoji="1" lang="en-US" altLang="ja-JP" sz="2800" b="1" dirty="0">
              <a:solidFill>
                <a:schemeClr val="tx1">
                  <a:lumMod val="75000"/>
                  <a:lumOff val="25000"/>
                </a:schemeClr>
              </a:solidFill>
            </a:endParaRPr>
          </a:p>
          <a:p>
            <a:pPr marL="342900" indent="-342900">
              <a:buFontTx/>
              <a:buChar char="-"/>
            </a:pPr>
            <a:r>
              <a:rPr kumimoji="1" lang="ja-JP" altLang="en-US" sz="2800" b="1" dirty="0" smtClean="0">
                <a:solidFill>
                  <a:schemeClr val="tx1">
                    <a:lumMod val="75000"/>
                    <a:lumOff val="25000"/>
                  </a:schemeClr>
                </a:solidFill>
              </a:rPr>
              <a:t>最適解だけでなく局所解にも留まることが可能</a:t>
            </a:r>
            <a:endParaRPr kumimoji="1" lang="ja-JP" altLang="en-US" sz="2800" b="1" dirty="0">
              <a:solidFill>
                <a:schemeClr val="tx1">
                  <a:lumMod val="75000"/>
                  <a:lumOff val="25000"/>
                </a:schemeClr>
              </a:solidFill>
            </a:endParaRPr>
          </a:p>
        </p:txBody>
      </p:sp>
    </p:spTree>
    <p:extLst>
      <p:ext uri="{BB962C8B-B14F-4D97-AF65-F5344CB8AC3E}">
        <p14:creationId xmlns:p14="http://schemas.microsoft.com/office/powerpoint/2010/main" val="10024230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a:t>
            </a:r>
            <a:r>
              <a:rPr lang="ja-JP" altLang="en-US" dirty="0"/>
              <a:t>め</a:t>
            </a:r>
            <a:endParaRPr kumimoji="1" lang="ja-JP" altLang="en-US" dirty="0"/>
          </a:p>
        </p:txBody>
      </p:sp>
      <p:sp>
        <p:nvSpPr>
          <p:cNvPr id="3" name="コンテンツ プレースホルダー 2"/>
          <p:cNvSpPr>
            <a:spLocks noGrp="1"/>
          </p:cNvSpPr>
          <p:nvPr>
            <p:ph idx="1"/>
          </p:nvPr>
        </p:nvSpPr>
        <p:spPr>
          <a:xfrm>
            <a:off x="343525" y="1274165"/>
            <a:ext cx="10515600" cy="5396458"/>
          </a:xfrm>
        </p:spPr>
        <p:txBody>
          <a:bodyPr>
            <a:normAutofit/>
          </a:bodyPr>
          <a:lstStyle/>
          <a:p>
            <a:pPr marL="0" indent="0">
              <a:buNone/>
            </a:pPr>
            <a:r>
              <a:rPr kumimoji="1" lang="ja-JP" altLang="en-US" sz="2400" b="1" dirty="0" smtClean="0">
                <a:solidFill>
                  <a:schemeClr val="tx1">
                    <a:lumMod val="75000"/>
                    <a:lumOff val="25000"/>
                  </a:schemeClr>
                </a:solidFill>
              </a:rPr>
              <a:t>背景</a:t>
            </a:r>
            <a:endParaRPr kumimoji="1" lang="en-US" altLang="ja-JP" sz="2400" b="1" dirty="0" smtClean="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2000" dirty="0" smtClean="0">
                <a:solidFill>
                  <a:schemeClr val="tx1">
                    <a:lumMod val="75000"/>
                    <a:lumOff val="25000"/>
                  </a:schemeClr>
                </a:solidFill>
              </a:rPr>
              <a:t>▶ </a:t>
            </a:r>
            <a:r>
              <a:rPr lang="ja-JP" altLang="en-US" sz="2400" dirty="0" smtClean="0">
                <a:solidFill>
                  <a:schemeClr val="tx1">
                    <a:lumMod val="75000"/>
                    <a:lumOff val="25000"/>
                  </a:schemeClr>
                </a:solidFill>
              </a:rPr>
              <a:t>複数解探索の問題点</a:t>
            </a:r>
            <a:endParaRPr lang="en-US" altLang="ja-JP" sz="2400" dirty="0" smtClean="0">
              <a:solidFill>
                <a:schemeClr val="tx1">
                  <a:lumMod val="75000"/>
                  <a:lumOff val="25000"/>
                </a:schemeClr>
              </a:solidFill>
            </a:endParaRPr>
          </a:p>
          <a:p>
            <a:pPr marL="0" indent="0">
              <a:buNone/>
            </a:pPr>
            <a:r>
              <a:rPr kumimoji="1" lang="ja-JP" altLang="en-US" sz="2400" b="1" dirty="0" smtClean="0">
                <a:solidFill>
                  <a:schemeClr val="tx1">
                    <a:lumMod val="75000"/>
                    <a:lumOff val="25000"/>
                  </a:schemeClr>
                </a:solidFill>
              </a:rPr>
              <a:t>提案</a:t>
            </a:r>
            <a:endParaRPr kumimoji="1" lang="en-US" altLang="ja-JP" sz="2400" b="1" dirty="0" smtClean="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a:t>
            </a:r>
            <a:r>
              <a:rPr lang="en-US" altLang="ja-JP" sz="2400" dirty="0" smtClean="0">
                <a:solidFill>
                  <a:schemeClr val="tx1">
                    <a:lumMod val="75000"/>
                    <a:lumOff val="25000"/>
                  </a:schemeClr>
                </a:solidFill>
              </a:rPr>
              <a:t>Niche Radius</a:t>
            </a:r>
            <a:r>
              <a:rPr lang="ja-JP" altLang="en-US" sz="2400" dirty="0" smtClean="0">
                <a:solidFill>
                  <a:schemeClr val="tx1">
                    <a:lumMod val="75000"/>
                    <a:lumOff val="25000"/>
                  </a:schemeClr>
                </a:solidFill>
              </a:rPr>
              <a:t>を用いた個体の大域探索</a:t>
            </a:r>
            <a:endParaRPr lang="en-US" altLang="ja-JP" sz="2400" dirty="0" smtClean="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a:t>
            </a:r>
            <a:r>
              <a:rPr lang="en-US" altLang="ja-JP" sz="2400" dirty="0" smtClean="0">
                <a:solidFill>
                  <a:schemeClr val="tx1">
                    <a:lumMod val="75000"/>
                    <a:lumOff val="25000"/>
                  </a:schemeClr>
                </a:solidFill>
              </a:rPr>
              <a:t>Niche Radius</a:t>
            </a:r>
            <a:r>
              <a:rPr lang="ja-JP" altLang="en-US" sz="2400" dirty="0" smtClean="0">
                <a:solidFill>
                  <a:schemeClr val="tx1">
                    <a:lumMod val="75000"/>
                    <a:lumOff val="25000"/>
                  </a:schemeClr>
                </a:solidFill>
              </a:rPr>
              <a:t>内の最良解を局所探索</a:t>
            </a:r>
            <a:endParaRPr lang="en-US" altLang="ja-JP" sz="2400" dirty="0" smtClean="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ランダム探索無し</a:t>
            </a:r>
            <a:endParaRPr lang="en-US" altLang="ja-JP" sz="2400" dirty="0">
              <a:solidFill>
                <a:schemeClr val="tx1">
                  <a:lumMod val="75000"/>
                  <a:lumOff val="25000"/>
                </a:schemeClr>
              </a:solidFill>
            </a:endParaRPr>
          </a:p>
          <a:p>
            <a:pPr marL="0" indent="0">
              <a:buNone/>
            </a:pPr>
            <a:r>
              <a:rPr kumimoji="1" lang="ja-JP" altLang="en-US" sz="2400" b="1" dirty="0" smtClean="0">
                <a:solidFill>
                  <a:schemeClr val="tx1">
                    <a:lumMod val="75000"/>
                    <a:lumOff val="25000"/>
                  </a:schemeClr>
                </a:solidFill>
              </a:rPr>
              <a:t>知見</a:t>
            </a:r>
            <a:endParaRPr kumimoji="1" lang="en-US" altLang="ja-JP" sz="2400" b="1" dirty="0" smtClean="0">
              <a:solidFill>
                <a:schemeClr val="tx1">
                  <a:lumMod val="75000"/>
                  <a:lumOff val="25000"/>
                </a:schemeClr>
              </a:solidFill>
            </a:endParaRPr>
          </a:p>
          <a:p>
            <a:pPr marL="0" indent="0">
              <a:buNone/>
            </a:pPr>
            <a:r>
              <a:rPr lang="en-US" altLang="ja-JP" sz="2400" dirty="0" smtClean="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a:t>
            </a:r>
            <a:r>
              <a:rPr lang="en-US" altLang="ja-JP" sz="2400" dirty="0" err="1" smtClean="0">
                <a:solidFill>
                  <a:schemeClr val="tx1">
                    <a:lumMod val="75000"/>
                    <a:lumOff val="25000"/>
                  </a:schemeClr>
                </a:solidFill>
              </a:rPr>
              <a:t>Griewank</a:t>
            </a:r>
            <a:r>
              <a:rPr lang="ja-JP" altLang="en-US" sz="2400" dirty="0" smtClean="0">
                <a:solidFill>
                  <a:schemeClr val="tx1">
                    <a:lumMod val="75000"/>
                    <a:lumOff val="25000"/>
                  </a:schemeClr>
                </a:solidFill>
              </a:rPr>
              <a:t>関数において全てのピークを捕捉</a:t>
            </a:r>
            <a:endParaRPr lang="en-US" altLang="ja-JP" sz="2400" dirty="0">
              <a:solidFill>
                <a:schemeClr val="tx1">
                  <a:lumMod val="75000"/>
                  <a:lumOff val="25000"/>
                </a:schemeClr>
              </a:solidFill>
            </a:endParaRPr>
          </a:p>
          <a:p>
            <a:pPr marL="0" indent="0">
              <a:buNone/>
            </a:pPr>
            <a:r>
              <a:rPr kumimoji="1" lang="ja-JP" altLang="en-US" sz="2400" b="1" dirty="0" smtClean="0">
                <a:solidFill>
                  <a:schemeClr val="tx1">
                    <a:lumMod val="75000"/>
                    <a:lumOff val="25000"/>
                  </a:schemeClr>
                </a:solidFill>
              </a:rPr>
              <a:t>今後の課題</a:t>
            </a:r>
            <a:endParaRPr kumimoji="1" lang="en-US" altLang="ja-JP" sz="2400" b="1" dirty="0" smtClean="0">
              <a:solidFill>
                <a:schemeClr val="tx1">
                  <a:lumMod val="75000"/>
                  <a:lumOff val="25000"/>
                </a:schemeClr>
              </a:solidFill>
            </a:endParaRPr>
          </a:p>
          <a:p>
            <a:pPr marL="0" indent="0">
              <a:buNone/>
            </a:pPr>
            <a:r>
              <a:rPr lang="en-US" altLang="ja-JP" sz="2400" dirty="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他の評価関数を用いた</a:t>
            </a:r>
            <a:r>
              <a:rPr lang="ja-JP" altLang="en-US" sz="2400" dirty="0">
                <a:solidFill>
                  <a:schemeClr val="tx1">
                    <a:lumMod val="75000"/>
                    <a:lumOff val="25000"/>
                  </a:schemeClr>
                </a:solidFill>
              </a:rPr>
              <a:t>探索</a:t>
            </a:r>
            <a:r>
              <a:rPr lang="ja-JP" altLang="en-US" sz="2400" dirty="0" smtClean="0">
                <a:solidFill>
                  <a:schemeClr val="tx1">
                    <a:lumMod val="75000"/>
                    <a:lumOff val="25000"/>
                  </a:schemeClr>
                </a:solidFill>
              </a:rPr>
              <a:t>性能評価 </a:t>
            </a:r>
            <a:r>
              <a:rPr lang="en-US" altLang="ja-JP" sz="2400" dirty="0" smtClean="0">
                <a:solidFill>
                  <a:schemeClr val="tx1">
                    <a:lumMod val="75000"/>
                    <a:lumOff val="25000"/>
                  </a:schemeClr>
                </a:solidFill>
              </a:rPr>
              <a:t>(11</a:t>
            </a:r>
            <a:r>
              <a:rPr lang="ja-JP" altLang="en-US" sz="2400" dirty="0" smtClean="0">
                <a:solidFill>
                  <a:schemeClr val="tx1">
                    <a:lumMod val="75000"/>
                    <a:lumOff val="25000"/>
                  </a:schemeClr>
                </a:solidFill>
              </a:rPr>
              <a:t>月</a:t>
            </a:r>
            <a:r>
              <a:rPr lang="en-US" altLang="ja-JP" sz="2400" dirty="0" smtClean="0">
                <a:solidFill>
                  <a:schemeClr val="tx1">
                    <a:lumMod val="75000"/>
                    <a:lumOff val="25000"/>
                  </a:schemeClr>
                </a:solidFill>
              </a:rPr>
              <a:t>)</a:t>
            </a:r>
          </a:p>
          <a:p>
            <a:pPr marL="0" indent="0">
              <a:buNone/>
            </a:pPr>
            <a:r>
              <a:rPr lang="en-US" altLang="ja-JP" sz="2400" dirty="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局所探索性能の向上 </a:t>
            </a:r>
            <a:r>
              <a:rPr lang="en-US" altLang="ja-JP" sz="2400" dirty="0" smtClean="0">
                <a:solidFill>
                  <a:schemeClr val="tx1">
                    <a:lumMod val="75000"/>
                    <a:lumOff val="25000"/>
                  </a:schemeClr>
                </a:solidFill>
              </a:rPr>
              <a:t>(12</a:t>
            </a:r>
            <a:r>
              <a:rPr lang="ja-JP" altLang="en-US" sz="2400" dirty="0" smtClean="0">
                <a:solidFill>
                  <a:schemeClr val="tx1">
                    <a:lumMod val="75000"/>
                    <a:lumOff val="25000"/>
                  </a:schemeClr>
                </a:solidFill>
              </a:rPr>
              <a:t>月</a:t>
            </a:r>
            <a:r>
              <a:rPr lang="en-US" altLang="ja-JP" sz="2400" dirty="0" smtClean="0">
                <a:solidFill>
                  <a:schemeClr val="tx1">
                    <a:lumMod val="75000"/>
                    <a:lumOff val="25000"/>
                  </a:schemeClr>
                </a:solidFill>
              </a:rPr>
              <a:t>)</a:t>
            </a:r>
          </a:p>
          <a:p>
            <a:pPr marL="0" indent="0">
              <a:buNone/>
            </a:pPr>
            <a:endParaRPr lang="en-US" altLang="ja-JP" sz="2400" dirty="0" smtClean="0">
              <a:solidFill>
                <a:schemeClr val="tx1">
                  <a:lumMod val="75000"/>
                  <a:lumOff val="25000"/>
                </a:schemeClr>
              </a:solidFill>
            </a:endParaRPr>
          </a:p>
          <a:p>
            <a:pPr marL="0" indent="0">
              <a:buNone/>
            </a:pPr>
            <a:endParaRPr kumimoji="1" lang="ja-JP" altLang="en-US" sz="2400" dirty="0">
              <a:solidFill>
                <a:schemeClr val="tx1">
                  <a:lumMod val="75000"/>
                  <a:lumOff val="25000"/>
                </a:schemeClr>
              </a:solidFill>
            </a:endParaRPr>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15</a:t>
            </a:fld>
            <a:r>
              <a:rPr kumimoji="1" lang="en-US" altLang="ja-JP" dirty="0" smtClean="0"/>
              <a:t>/15)</a:t>
            </a:r>
            <a:endParaRPr kumimoji="1" lang="ja-JP" altLang="en-US" dirty="0"/>
          </a:p>
        </p:txBody>
      </p:sp>
    </p:spTree>
    <p:extLst>
      <p:ext uri="{BB962C8B-B14F-4D97-AF65-F5344CB8AC3E}">
        <p14:creationId xmlns:p14="http://schemas.microsoft.com/office/powerpoint/2010/main" val="21645642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ボックス 1"/>
          <p:cNvSpPr txBox="1"/>
          <p:nvPr/>
        </p:nvSpPr>
        <p:spPr>
          <a:xfrm>
            <a:off x="2033666" y="2644170"/>
            <a:ext cx="8124668" cy="1569660"/>
          </a:xfrm>
          <a:prstGeom prst="rect">
            <a:avLst/>
          </a:prstGeom>
          <a:noFill/>
        </p:spPr>
        <p:txBody>
          <a:bodyPr wrap="square" rtlCol="0">
            <a:spAutoFit/>
          </a:bodyPr>
          <a:lstStyle/>
          <a:p>
            <a:pPr algn="ctr"/>
            <a:r>
              <a:rPr kumimoji="1" lang="en-US" altLang="ja-JP" sz="9600" b="1" dirty="0" smtClean="0">
                <a:solidFill>
                  <a:schemeClr val="tx1">
                    <a:lumMod val="75000"/>
                    <a:lumOff val="25000"/>
                  </a:schemeClr>
                </a:solidFill>
              </a:rPr>
              <a:t>Appendix</a:t>
            </a:r>
            <a:endParaRPr kumimoji="1" lang="ja-JP" altLang="en-US" sz="9600" b="1" dirty="0">
              <a:solidFill>
                <a:schemeClr val="tx1">
                  <a:lumMod val="75000"/>
                  <a:lumOff val="25000"/>
                </a:schemeClr>
              </a:solidFill>
            </a:endParaRPr>
          </a:p>
        </p:txBody>
      </p:sp>
      <p:sp>
        <p:nvSpPr>
          <p:cNvPr id="3" name="スライド番号プレースホルダー 2"/>
          <p:cNvSpPr>
            <a:spLocks noGrp="1"/>
          </p:cNvSpPr>
          <p:nvPr>
            <p:ph type="sldNum" sz="quarter" idx="12"/>
          </p:nvPr>
        </p:nvSpPr>
        <p:spPr/>
        <p:txBody>
          <a:bodyPr/>
          <a:lstStyle/>
          <a:p>
            <a:fld id="{CAF925E2-19D9-40EE-AC9E-1CF63AA179A3}" type="slidenum">
              <a:rPr kumimoji="1" lang="ja-JP" altLang="en-US" smtClean="0"/>
              <a:t>16</a:t>
            </a:fld>
            <a:endParaRPr kumimoji="1" lang="ja-JP" altLang="en-US"/>
          </a:p>
        </p:txBody>
      </p:sp>
    </p:spTree>
    <p:extLst>
      <p:ext uri="{BB962C8B-B14F-4D97-AF65-F5344CB8AC3E}">
        <p14:creationId xmlns:p14="http://schemas.microsoft.com/office/powerpoint/2010/main" val="4121841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AF925E2-19D9-40EE-AC9E-1CF63AA179A3}" type="slidenum">
              <a:rPr kumimoji="1" lang="ja-JP" altLang="en-US" smtClean="0"/>
              <a:t>17</a:t>
            </a:fld>
            <a:endParaRPr kumimoji="1" lang="ja-JP" altLang="en-US"/>
          </a:p>
        </p:txBody>
      </p:sp>
    </p:spTree>
    <p:extLst>
      <p:ext uri="{BB962C8B-B14F-4D97-AF65-F5344CB8AC3E}">
        <p14:creationId xmlns:p14="http://schemas.microsoft.com/office/powerpoint/2010/main" val="3160589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 name="表 14"/>
          <p:cNvGraphicFramePr>
            <a:graphicFrameLocks noGrp="1"/>
          </p:cNvGraphicFramePr>
          <p:nvPr>
            <p:extLst>
              <p:ext uri="{D42A27DB-BD31-4B8C-83A1-F6EECF244321}">
                <p14:modId xmlns:p14="http://schemas.microsoft.com/office/powerpoint/2010/main" val="4115089584"/>
              </p:ext>
            </p:extLst>
          </p:nvPr>
        </p:nvGraphicFramePr>
        <p:xfrm>
          <a:off x="1751797" y="1320980"/>
          <a:ext cx="7920000" cy="4887432"/>
        </p:xfrm>
        <a:graphic>
          <a:graphicData uri="http://schemas.openxmlformats.org/drawingml/2006/table">
            <a:tbl>
              <a:tblPr firstRow="1" bandRow="1">
                <a:tableStyleId>{5C22544A-7EE6-4342-B048-85BDC9FD1C3A}</a:tableStyleId>
              </a:tblPr>
              <a:tblGrid>
                <a:gridCol w="1127585">
                  <a:extLst>
                    <a:ext uri="{9D8B030D-6E8A-4147-A177-3AD203B41FA5}">
                      <a16:colId xmlns:a16="http://schemas.microsoft.com/office/drawing/2014/main" val="3777560885"/>
                    </a:ext>
                  </a:extLst>
                </a:gridCol>
                <a:gridCol w="3266658">
                  <a:extLst>
                    <a:ext uri="{9D8B030D-6E8A-4147-A177-3AD203B41FA5}">
                      <a16:colId xmlns:a16="http://schemas.microsoft.com/office/drawing/2014/main" val="2921737945"/>
                    </a:ext>
                  </a:extLst>
                </a:gridCol>
                <a:gridCol w="3525757">
                  <a:extLst>
                    <a:ext uri="{9D8B030D-6E8A-4147-A177-3AD203B41FA5}">
                      <a16:colId xmlns:a16="http://schemas.microsoft.com/office/drawing/2014/main" val="1002004984"/>
                    </a:ext>
                  </a:extLst>
                </a:gridCol>
              </a:tblGrid>
              <a:tr h="432000">
                <a:tc>
                  <a:txBody>
                    <a:bodyPr/>
                    <a:lstStyle/>
                    <a:p>
                      <a:pPr algn="ctr"/>
                      <a:endParaRPr kumimoji="1" lang="ja-JP" altLang="en-US" sz="2400" dirty="0">
                        <a:solidFill>
                          <a:schemeClr val="tx1">
                            <a:lumMod val="75000"/>
                            <a:lumOff val="25000"/>
                          </a:schemeClr>
                        </a:solidFill>
                      </a:endParaRPr>
                    </a:p>
                  </a:txBody>
                  <a:tcPr anchor="ctr">
                    <a:solidFill>
                      <a:schemeClr val="accent6">
                        <a:lumMod val="60000"/>
                        <a:lumOff val="40000"/>
                      </a:schemeClr>
                    </a:solidFill>
                  </a:tcPr>
                </a:tc>
                <a:tc>
                  <a:txBody>
                    <a:bodyPr/>
                    <a:lstStyle/>
                    <a:p>
                      <a:pPr algn="ctr"/>
                      <a:r>
                        <a:rPr kumimoji="1" lang="ja-JP" altLang="en-US" sz="2400" dirty="0" smtClean="0"/>
                        <a:t>従来手法</a:t>
                      </a:r>
                      <a:endParaRPr kumimoji="1" lang="ja-JP" altLang="en-US" sz="2400" dirty="0"/>
                    </a:p>
                  </a:txBody>
                  <a:tcPr>
                    <a:solidFill>
                      <a:schemeClr val="accent6">
                        <a:lumMod val="60000"/>
                        <a:lumOff val="40000"/>
                      </a:schemeClr>
                    </a:solidFill>
                  </a:tcPr>
                </a:tc>
                <a:tc>
                  <a:txBody>
                    <a:bodyPr/>
                    <a:lstStyle/>
                    <a:p>
                      <a:pPr algn="ctr"/>
                      <a:endParaRPr kumimoji="1" lang="ja-JP" altLang="en-US" sz="2400" dirty="0"/>
                    </a:p>
                  </a:txBody>
                  <a:tcPr>
                    <a:solidFill>
                      <a:schemeClr val="accent6">
                        <a:lumMod val="60000"/>
                        <a:lumOff val="40000"/>
                      </a:schemeClr>
                    </a:solidFill>
                  </a:tcPr>
                </a:tc>
                <a:extLst>
                  <a:ext uri="{0D108BD9-81ED-4DB2-BD59-A6C34878D82A}">
                    <a16:rowId xmlns:a16="http://schemas.microsoft.com/office/drawing/2014/main" val="2585142114"/>
                  </a:ext>
                </a:extLst>
              </a:tr>
              <a:tr h="2215116">
                <a:tc>
                  <a:txBody>
                    <a:bodyPr/>
                    <a:lstStyle/>
                    <a:p>
                      <a:pPr algn="ctr"/>
                      <a:r>
                        <a:rPr kumimoji="1" lang="ja-JP" altLang="en-US" sz="2400" b="1" dirty="0" smtClean="0">
                          <a:solidFill>
                            <a:schemeClr val="tx1">
                              <a:lumMod val="75000"/>
                              <a:lumOff val="25000"/>
                            </a:schemeClr>
                          </a:solidFill>
                        </a:rPr>
                        <a:t>探索</a:t>
                      </a:r>
                      <a:r>
                        <a:rPr kumimoji="1" lang="en-US" altLang="ja-JP" sz="2400" b="1" dirty="0" smtClean="0">
                          <a:solidFill>
                            <a:schemeClr val="tx1">
                              <a:lumMod val="75000"/>
                              <a:lumOff val="25000"/>
                            </a:schemeClr>
                          </a:solidFill>
                        </a:rPr>
                        <a:t/>
                      </a:r>
                      <a:br>
                        <a:rPr kumimoji="1" lang="en-US" altLang="ja-JP" sz="2400" b="1" dirty="0" smtClean="0">
                          <a:solidFill>
                            <a:schemeClr val="tx1">
                              <a:lumMod val="75000"/>
                              <a:lumOff val="25000"/>
                            </a:schemeClr>
                          </a:solidFill>
                        </a:rPr>
                      </a:br>
                      <a:r>
                        <a:rPr kumimoji="1" lang="ja-JP" altLang="en-US" sz="2400" b="1" dirty="0" smtClean="0">
                          <a:solidFill>
                            <a:schemeClr val="tx1">
                              <a:lumMod val="75000"/>
                              <a:lumOff val="25000"/>
                            </a:schemeClr>
                          </a:solidFill>
                        </a:rPr>
                        <a:t>開始時</a:t>
                      </a:r>
                      <a:endParaRPr kumimoji="1" lang="ja-JP" altLang="en-US" sz="2400" b="1" dirty="0">
                        <a:solidFill>
                          <a:schemeClr val="tx1">
                            <a:lumMod val="75000"/>
                            <a:lumOff val="25000"/>
                          </a:schemeClr>
                        </a:solidFill>
                      </a:endParaRPr>
                    </a:p>
                  </a:txBody>
                  <a:tcPr anchor="ctr">
                    <a:solidFill>
                      <a:schemeClr val="accent6">
                        <a:lumMod val="60000"/>
                        <a:lumOff val="40000"/>
                      </a:schemeClr>
                    </a:solidFill>
                  </a:tcPr>
                </a:tc>
                <a:tc>
                  <a:txBody>
                    <a:bodyPr/>
                    <a:lstStyle/>
                    <a:p>
                      <a:endParaRPr kumimoji="1" lang="ja-JP" altLang="en-US" dirty="0"/>
                    </a:p>
                  </a:txBody>
                  <a:tcPr>
                    <a:solidFill>
                      <a:schemeClr val="accent6">
                        <a:lumMod val="60000"/>
                        <a:lumOff val="40000"/>
                      </a:schemeClr>
                    </a:solidFill>
                  </a:tcPr>
                </a:tc>
                <a:tc>
                  <a:txBody>
                    <a:bodyPr/>
                    <a:lstStyle/>
                    <a:p>
                      <a:endParaRPr kumimoji="1" lang="ja-JP" altLang="en-US" dirty="0"/>
                    </a:p>
                  </a:txBody>
                  <a:tcPr>
                    <a:solidFill>
                      <a:schemeClr val="accent6">
                        <a:lumMod val="60000"/>
                        <a:lumOff val="40000"/>
                      </a:schemeClr>
                    </a:solidFill>
                  </a:tcPr>
                </a:tc>
                <a:extLst>
                  <a:ext uri="{0D108BD9-81ED-4DB2-BD59-A6C34878D82A}">
                    <a16:rowId xmlns:a16="http://schemas.microsoft.com/office/drawing/2014/main" val="3562742141"/>
                  </a:ext>
                </a:extLst>
              </a:tr>
              <a:tr h="2215116">
                <a:tc>
                  <a:txBody>
                    <a:bodyPr/>
                    <a:lstStyle/>
                    <a:p>
                      <a:pPr algn="ctr"/>
                      <a:r>
                        <a:rPr kumimoji="1" lang="ja-JP" altLang="en-US" sz="2400" b="1" dirty="0" smtClean="0">
                          <a:solidFill>
                            <a:schemeClr val="tx1">
                              <a:lumMod val="75000"/>
                              <a:lumOff val="25000"/>
                            </a:schemeClr>
                          </a:solidFill>
                        </a:rPr>
                        <a:t>探索</a:t>
                      </a:r>
                      <a:r>
                        <a:rPr kumimoji="1" lang="en-US" altLang="ja-JP" sz="2400" b="1" dirty="0" smtClean="0">
                          <a:solidFill>
                            <a:schemeClr val="tx1">
                              <a:lumMod val="75000"/>
                              <a:lumOff val="25000"/>
                            </a:schemeClr>
                          </a:solidFill>
                        </a:rPr>
                        <a:t/>
                      </a:r>
                      <a:br>
                        <a:rPr kumimoji="1" lang="en-US" altLang="ja-JP" sz="2400" b="1" dirty="0" smtClean="0">
                          <a:solidFill>
                            <a:schemeClr val="tx1">
                              <a:lumMod val="75000"/>
                              <a:lumOff val="25000"/>
                            </a:schemeClr>
                          </a:solidFill>
                        </a:rPr>
                      </a:br>
                      <a:r>
                        <a:rPr kumimoji="1" lang="ja-JP" altLang="en-US" sz="2400" b="1" dirty="0" smtClean="0">
                          <a:solidFill>
                            <a:schemeClr val="tx1">
                              <a:lumMod val="75000"/>
                              <a:lumOff val="25000"/>
                            </a:schemeClr>
                          </a:solidFill>
                        </a:rPr>
                        <a:t>終了時</a:t>
                      </a:r>
                      <a:endParaRPr kumimoji="1" lang="ja-JP" altLang="en-US" sz="2400" b="1" dirty="0">
                        <a:solidFill>
                          <a:schemeClr val="tx1">
                            <a:lumMod val="75000"/>
                            <a:lumOff val="25000"/>
                          </a:schemeClr>
                        </a:solidFill>
                      </a:endParaRPr>
                    </a:p>
                  </a:txBody>
                  <a:tcPr anchor="ct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823541715"/>
                  </a:ext>
                </a:extLst>
              </a:tr>
            </a:tbl>
          </a:graphicData>
        </a:graphic>
      </p:graphicFrame>
      <p:sp>
        <p:nvSpPr>
          <p:cNvPr id="2" name="タイトル 1"/>
          <p:cNvSpPr>
            <a:spLocks noGrp="1"/>
          </p:cNvSpPr>
          <p:nvPr>
            <p:ph type="title"/>
          </p:nvPr>
        </p:nvSpPr>
        <p:spPr/>
        <p:txBody>
          <a:bodyPr>
            <a:normAutofit/>
          </a:bodyPr>
          <a:lstStyle/>
          <a:p>
            <a:r>
              <a:rPr kumimoji="1" lang="ja-JP" altLang="en-US" dirty="0" smtClean="0"/>
              <a:t>背景</a:t>
            </a:r>
            <a:r>
              <a:rPr lang="en-US" altLang="ja-JP" dirty="0" smtClean="0"/>
              <a:t>: </a:t>
            </a:r>
            <a:r>
              <a:rPr lang="ja-JP" altLang="en-US" dirty="0" smtClean="0"/>
              <a:t>多峰性最適化問題</a:t>
            </a:r>
            <a:endParaRPr kumimoji="1" lang="ja-JP" altLang="en-US"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18</a:t>
            </a:fld>
            <a:r>
              <a:rPr kumimoji="1" lang="en-US" altLang="ja-JP" dirty="0" smtClean="0"/>
              <a:t>/17)</a:t>
            </a:r>
            <a:endParaRPr kumimoji="1" lang="ja-JP" altLang="en-US" dirty="0"/>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5156" y="1798816"/>
            <a:ext cx="2853720" cy="2139474"/>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5156" y="4025203"/>
            <a:ext cx="2853720" cy="2139474"/>
          </a:xfrm>
          <a:prstGeom prst="rect">
            <a:avLst/>
          </a:prstGeom>
        </p:spPr>
      </p:pic>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0914" y="1798816"/>
            <a:ext cx="2853720" cy="2139474"/>
          </a:xfrm>
          <a:prstGeom prst="rect">
            <a:avLst/>
          </a:prstGeom>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00915" y="4025203"/>
            <a:ext cx="2853720" cy="2139474"/>
          </a:xfrm>
          <a:prstGeom prst="rect">
            <a:avLst/>
          </a:prstGeom>
        </p:spPr>
      </p:pic>
      <p:sp>
        <p:nvSpPr>
          <p:cNvPr id="17" name="二等辺三角形 16"/>
          <p:cNvSpPr/>
          <p:nvPr/>
        </p:nvSpPr>
        <p:spPr>
          <a:xfrm rot="10800000">
            <a:off x="7270133" y="3919738"/>
            <a:ext cx="1368000" cy="144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rot="10800000">
            <a:off x="3890173" y="3919738"/>
            <a:ext cx="1368000" cy="144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p:cNvSpPr/>
          <p:nvPr/>
        </p:nvSpPr>
        <p:spPr>
          <a:xfrm>
            <a:off x="3494708" y="1828796"/>
            <a:ext cx="288000" cy="216000"/>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p:cNvSpPr/>
          <p:nvPr/>
        </p:nvSpPr>
        <p:spPr>
          <a:xfrm>
            <a:off x="3856968" y="1921236"/>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p:cNvSpPr/>
          <p:nvPr/>
        </p:nvSpPr>
        <p:spPr>
          <a:xfrm>
            <a:off x="4324159" y="2268506"/>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4836319" y="2765676"/>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5408442" y="3202886"/>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191631" y="2238447"/>
            <a:ext cx="1104014" cy="338554"/>
          </a:xfrm>
          <a:prstGeom prst="rect">
            <a:avLst/>
          </a:prstGeom>
          <a:noFill/>
        </p:spPr>
        <p:txBody>
          <a:bodyPr wrap="square" rtlCol="0">
            <a:spAutoFit/>
          </a:bodyPr>
          <a:lstStyle/>
          <a:p>
            <a:pPr algn="ctr"/>
            <a:r>
              <a:rPr kumimoji="1" lang="ja-JP" altLang="en-US" sz="1600" b="1" dirty="0" smtClean="0">
                <a:solidFill>
                  <a:schemeClr val="accent5"/>
                </a:solidFill>
              </a:rPr>
              <a:t>最適解</a:t>
            </a:r>
            <a:endParaRPr kumimoji="1" lang="ja-JP" altLang="en-US" sz="1600" b="1" dirty="0">
              <a:solidFill>
                <a:schemeClr val="accent5"/>
              </a:solidFill>
            </a:endParaRPr>
          </a:p>
        </p:txBody>
      </p:sp>
      <p:sp>
        <p:nvSpPr>
          <p:cNvPr id="25" name="テキスト ボックス 24"/>
          <p:cNvSpPr txBox="1"/>
          <p:nvPr/>
        </p:nvSpPr>
        <p:spPr>
          <a:xfrm>
            <a:off x="4515755" y="2352869"/>
            <a:ext cx="1104014" cy="338554"/>
          </a:xfrm>
          <a:prstGeom prst="rect">
            <a:avLst/>
          </a:prstGeom>
          <a:noFill/>
        </p:spPr>
        <p:txBody>
          <a:bodyPr wrap="square" rtlCol="0">
            <a:spAutoFit/>
          </a:bodyPr>
          <a:lstStyle/>
          <a:p>
            <a:pPr algn="ctr"/>
            <a:r>
              <a:rPr lang="ja-JP" altLang="en-US" sz="1600" b="1" dirty="0">
                <a:solidFill>
                  <a:schemeClr val="accent2"/>
                </a:solidFill>
              </a:rPr>
              <a:t>局所</a:t>
            </a:r>
            <a:r>
              <a:rPr kumimoji="1" lang="ja-JP" altLang="en-US" sz="1600" b="1" dirty="0" smtClean="0">
                <a:solidFill>
                  <a:schemeClr val="accent2"/>
                </a:solidFill>
              </a:rPr>
              <a:t>解</a:t>
            </a:r>
            <a:endParaRPr kumimoji="1" lang="ja-JP" altLang="en-US" sz="1600" b="1" dirty="0">
              <a:solidFill>
                <a:schemeClr val="accent2"/>
              </a:solidFill>
            </a:endParaRPr>
          </a:p>
        </p:txBody>
      </p:sp>
      <p:sp>
        <p:nvSpPr>
          <p:cNvPr id="26" name="テキスト ボックス 25"/>
          <p:cNvSpPr txBox="1"/>
          <p:nvPr/>
        </p:nvSpPr>
        <p:spPr>
          <a:xfrm>
            <a:off x="3191631" y="6208412"/>
            <a:ext cx="2763003" cy="400110"/>
          </a:xfrm>
          <a:prstGeom prst="rect">
            <a:avLst/>
          </a:prstGeom>
          <a:noFill/>
        </p:spPr>
        <p:txBody>
          <a:bodyPr wrap="square" rtlCol="0">
            <a:spAutoFit/>
          </a:bodyPr>
          <a:lstStyle/>
          <a:p>
            <a:pPr algn="ctr"/>
            <a:r>
              <a:rPr kumimoji="1" lang="ja-JP" altLang="en-US" sz="2000" b="1" dirty="0" smtClean="0">
                <a:solidFill>
                  <a:schemeClr val="accent5"/>
                </a:solidFill>
              </a:rPr>
              <a:t>最適解へ収束</a:t>
            </a:r>
            <a:endParaRPr kumimoji="1" lang="ja-JP" altLang="en-US" sz="2000" b="1" dirty="0">
              <a:solidFill>
                <a:schemeClr val="accent5"/>
              </a:solidFill>
            </a:endParaRPr>
          </a:p>
        </p:txBody>
      </p:sp>
      <p:sp>
        <p:nvSpPr>
          <p:cNvPr id="27" name="テキスト ボックス 26"/>
          <p:cNvSpPr txBox="1"/>
          <p:nvPr/>
        </p:nvSpPr>
        <p:spPr>
          <a:xfrm>
            <a:off x="6572630" y="6208412"/>
            <a:ext cx="2763003" cy="400110"/>
          </a:xfrm>
          <a:prstGeom prst="rect">
            <a:avLst/>
          </a:prstGeom>
          <a:noFill/>
        </p:spPr>
        <p:txBody>
          <a:bodyPr wrap="square" rtlCol="0">
            <a:spAutoFit/>
          </a:bodyPr>
          <a:lstStyle/>
          <a:p>
            <a:pPr algn="ctr"/>
            <a:r>
              <a:rPr kumimoji="1" lang="ja-JP" altLang="en-US" sz="2000" b="1" dirty="0" smtClean="0">
                <a:solidFill>
                  <a:srgbClr val="00B050"/>
                </a:solidFill>
              </a:rPr>
              <a:t>全てのピークを探索</a:t>
            </a:r>
            <a:endParaRPr kumimoji="1" lang="ja-JP" altLang="en-US" sz="2000" b="1" dirty="0">
              <a:solidFill>
                <a:srgbClr val="00B050"/>
              </a:solidFill>
            </a:endParaRPr>
          </a:p>
        </p:txBody>
      </p:sp>
      <p:sp>
        <p:nvSpPr>
          <p:cNvPr id="28" name="角丸四角形 27"/>
          <p:cNvSpPr/>
          <p:nvPr/>
        </p:nvSpPr>
        <p:spPr>
          <a:xfrm>
            <a:off x="343525" y="5755131"/>
            <a:ext cx="1185472" cy="59960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smtClean="0"/>
              <a:t>目的</a:t>
            </a:r>
            <a:endParaRPr kumimoji="1" lang="ja-JP" altLang="en-US" sz="2400" b="1" dirty="0"/>
          </a:p>
        </p:txBody>
      </p:sp>
      <p:sp>
        <p:nvSpPr>
          <p:cNvPr id="29" name="テキスト ボックス 28"/>
          <p:cNvSpPr txBox="1"/>
          <p:nvPr/>
        </p:nvSpPr>
        <p:spPr>
          <a:xfrm>
            <a:off x="1603947" y="5824100"/>
            <a:ext cx="7420132"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分散型</a:t>
            </a:r>
            <a:r>
              <a:rPr kumimoji="1" lang="en-US" altLang="ja-JP" sz="2400" b="1" dirty="0" smtClean="0">
                <a:solidFill>
                  <a:schemeClr val="tx1">
                    <a:lumMod val="75000"/>
                    <a:lumOff val="25000"/>
                  </a:schemeClr>
                </a:solidFill>
              </a:rPr>
              <a:t>Bat Algorithm</a:t>
            </a:r>
            <a:r>
              <a:rPr kumimoji="1" lang="ja-JP" altLang="en-US" sz="2400" b="1" dirty="0" smtClean="0">
                <a:solidFill>
                  <a:schemeClr val="tx1">
                    <a:lumMod val="75000"/>
                    <a:lumOff val="25000"/>
                  </a:schemeClr>
                </a:solidFill>
              </a:rPr>
              <a:t>の提案とその有効性の検証</a:t>
            </a:r>
            <a:endParaRPr kumimoji="1" lang="ja-JP" altLang="en-US" sz="2400" b="1" dirty="0">
              <a:solidFill>
                <a:schemeClr val="tx1">
                  <a:lumMod val="75000"/>
                  <a:lumOff val="25000"/>
                </a:schemeClr>
              </a:solidFill>
            </a:endParaRPr>
          </a:p>
        </p:txBody>
      </p:sp>
    </p:spTree>
    <p:extLst>
      <p:ext uri="{BB962C8B-B14F-4D97-AF65-F5344CB8AC3E}">
        <p14:creationId xmlns:p14="http://schemas.microsoft.com/office/powerpoint/2010/main" val="2527166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23" grpId="0" animBg="1"/>
      <p:bldP spid="24" grpId="0"/>
      <p:bldP spid="25"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3524" y="1"/>
            <a:ext cx="11848475" cy="1262414"/>
          </a:xfrm>
        </p:spPr>
        <p:txBody>
          <a:bodyPr>
            <a:noAutofit/>
          </a:bodyPr>
          <a:lstStyle/>
          <a:p>
            <a:r>
              <a:rPr kumimoji="1" lang="ja-JP" altLang="en-US" dirty="0" smtClean="0"/>
              <a:t>従来手法</a:t>
            </a:r>
            <a:r>
              <a:rPr kumimoji="1" lang="en-US" altLang="ja-JP" dirty="0" smtClean="0"/>
              <a:t>: </a:t>
            </a:r>
            <a:r>
              <a:rPr lang="en-US" altLang="ja-JP" dirty="0"/>
              <a:t>Bat </a:t>
            </a:r>
            <a:r>
              <a:rPr lang="en-US" altLang="ja-JP" dirty="0" smtClean="0"/>
              <a:t>Algorithm</a:t>
            </a:r>
            <a:endParaRPr kumimoji="1" lang="ja-JP" altLang="en-US" sz="4000" b="0"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19</a:t>
            </a:fld>
            <a:r>
              <a:rPr kumimoji="1" lang="en-US" altLang="ja-JP" dirty="0" smtClean="0"/>
              <a:t>/17)</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276" y="2633908"/>
            <a:ext cx="5502446" cy="3262951"/>
          </a:xfrm>
          <a:prstGeom prst="rect">
            <a:avLst/>
          </a:prstGeom>
        </p:spPr>
      </p:pic>
      <p:sp>
        <p:nvSpPr>
          <p:cNvPr id="7" name="テキスト ボックス 6"/>
          <p:cNvSpPr txBox="1"/>
          <p:nvPr/>
        </p:nvSpPr>
        <p:spPr>
          <a:xfrm>
            <a:off x="9570031" y="2119118"/>
            <a:ext cx="1652954" cy="461665"/>
          </a:xfrm>
          <a:prstGeom prst="rect">
            <a:avLst/>
          </a:prstGeom>
          <a:noFill/>
        </p:spPr>
        <p:txBody>
          <a:bodyPr wrap="square" rtlCol="0">
            <a:spAutoFit/>
          </a:bodyPr>
          <a:lstStyle/>
          <a:p>
            <a:r>
              <a:rPr kumimoji="1" lang="en-US" altLang="ja-JP" sz="2400" b="1" dirty="0">
                <a:solidFill>
                  <a:srgbClr val="97B8FB"/>
                </a:solidFill>
              </a:rPr>
              <a:t>L</a:t>
            </a:r>
            <a:r>
              <a:rPr kumimoji="1" lang="en-US" altLang="ja-JP" sz="2400" b="1" dirty="0" smtClean="0">
                <a:solidFill>
                  <a:srgbClr val="97B8FB"/>
                </a:solidFill>
              </a:rPr>
              <a:t>oudness</a:t>
            </a:r>
            <a:endParaRPr kumimoji="1" lang="ja-JP" altLang="en-US" sz="2400" b="1" dirty="0">
              <a:solidFill>
                <a:srgbClr val="97B8FB"/>
              </a:solidFill>
            </a:endParaRPr>
          </a:p>
        </p:txBody>
      </p:sp>
      <p:sp>
        <p:nvSpPr>
          <p:cNvPr id="8" name="テキスト ボックス 7"/>
          <p:cNvSpPr txBox="1"/>
          <p:nvPr/>
        </p:nvSpPr>
        <p:spPr>
          <a:xfrm>
            <a:off x="7548796" y="2100151"/>
            <a:ext cx="1652954" cy="461665"/>
          </a:xfrm>
          <a:prstGeom prst="rect">
            <a:avLst/>
          </a:prstGeom>
          <a:noFill/>
        </p:spPr>
        <p:txBody>
          <a:bodyPr wrap="square" rtlCol="0">
            <a:spAutoFit/>
          </a:bodyPr>
          <a:lstStyle/>
          <a:p>
            <a:r>
              <a:rPr kumimoji="1" lang="en-US" altLang="ja-JP" sz="2400" b="1" dirty="0" smtClean="0">
                <a:solidFill>
                  <a:schemeClr val="accent2"/>
                </a:solidFill>
              </a:rPr>
              <a:t>Parse rate</a:t>
            </a:r>
            <a:endParaRPr kumimoji="1" lang="ja-JP" altLang="en-US" sz="2400" b="1" dirty="0">
              <a:solidFill>
                <a:schemeClr val="accent2"/>
              </a:solidFill>
            </a:endParaRPr>
          </a:p>
        </p:txBody>
      </p:sp>
      <p:sp>
        <p:nvSpPr>
          <p:cNvPr id="5" name="コンテンツ プレースホルダー 2"/>
          <p:cNvSpPr txBox="1">
            <a:spLocks/>
          </p:cNvSpPr>
          <p:nvPr/>
        </p:nvSpPr>
        <p:spPr>
          <a:xfrm>
            <a:off x="343524" y="1888760"/>
            <a:ext cx="7826115" cy="47219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solidFill>
                  <a:schemeClr val="tx1">
                    <a:lumMod val="75000"/>
                    <a:lumOff val="25000"/>
                  </a:schemeClr>
                </a:solidFill>
              </a:rPr>
              <a:t>エコロケーション</a:t>
            </a:r>
            <a:endParaRPr lang="en-US" altLang="ja-JP" sz="2400" b="1" dirty="0" smtClean="0">
              <a:solidFill>
                <a:schemeClr val="tx1">
                  <a:lumMod val="75000"/>
                  <a:lumOff val="25000"/>
                </a:schemeClr>
              </a:solidFill>
            </a:endParaRPr>
          </a:p>
          <a:p>
            <a:pPr marL="0" indent="0">
              <a:buFont typeface="Arial" panose="020B0604020202020204" pitchFamily="34" charset="0"/>
              <a:buNone/>
            </a:pPr>
            <a:r>
              <a:rPr lang="ja-JP" altLang="en-US" sz="2400" dirty="0" smtClean="0">
                <a:solidFill>
                  <a:schemeClr val="tx1">
                    <a:lumMod val="75000"/>
                    <a:lumOff val="25000"/>
                  </a:schemeClr>
                </a:solidFill>
              </a:rPr>
              <a:t>餌や獲物を発見するために使用する音波</a:t>
            </a:r>
            <a:endParaRPr lang="en-US" altLang="ja-JP" sz="2400" dirty="0" smtClean="0">
              <a:solidFill>
                <a:schemeClr val="tx1">
                  <a:lumMod val="75000"/>
                  <a:lumOff val="25000"/>
                </a:schemeClr>
              </a:solidFill>
            </a:endParaRPr>
          </a:p>
          <a:p>
            <a:pPr marL="0" indent="0">
              <a:buFont typeface="Arial" panose="020B0604020202020204" pitchFamily="34" charset="0"/>
              <a:buNone/>
            </a:pPr>
            <a:endParaRPr lang="en-US" altLang="ja-JP" sz="2400" b="1" dirty="0" smtClean="0">
              <a:solidFill>
                <a:schemeClr val="tx1">
                  <a:lumMod val="75000"/>
                  <a:lumOff val="25000"/>
                </a:schemeClr>
              </a:solidFill>
            </a:endParaRPr>
          </a:p>
          <a:p>
            <a:pPr marL="0" indent="0">
              <a:buFont typeface="Arial" panose="020B0604020202020204" pitchFamily="34" charset="0"/>
              <a:buNone/>
            </a:pPr>
            <a:r>
              <a:rPr lang="ja-JP" altLang="en-US" sz="2400" b="1" dirty="0" smtClean="0"/>
              <a:t>→ </a:t>
            </a:r>
            <a:r>
              <a:rPr lang="en-US" altLang="ja-JP" sz="2400" b="1" dirty="0" smtClean="0">
                <a:solidFill>
                  <a:schemeClr val="accent5"/>
                </a:solidFill>
              </a:rPr>
              <a:t>Frequency: f</a:t>
            </a:r>
            <a:endParaRPr lang="en-US" altLang="ja-JP" sz="2400" b="1" dirty="0">
              <a:solidFill>
                <a:schemeClr val="accent5"/>
              </a:solidFill>
            </a:endParaRPr>
          </a:p>
          <a:p>
            <a:pPr marL="0" indent="0">
              <a:buFont typeface="Arial" panose="020B0604020202020204" pitchFamily="34" charset="0"/>
              <a:buNone/>
            </a:pPr>
            <a:r>
              <a:rPr lang="ja-JP" altLang="en-US" sz="2400" dirty="0" smtClean="0">
                <a:solidFill>
                  <a:schemeClr val="tx1">
                    <a:lumMod val="75000"/>
                    <a:lumOff val="25000"/>
                  </a:schemeClr>
                </a:solidFill>
              </a:rPr>
              <a:t>ターゲットに向かう速度の調整</a:t>
            </a:r>
            <a:endParaRPr lang="en-US" altLang="ja-JP" sz="2400" dirty="0" smtClean="0">
              <a:solidFill>
                <a:schemeClr val="tx1">
                  <a:lumMod val="75000"/>
                  <a:lumOff val="25000"/>
                </a:schemeClr>
              </a:solidFill>
            </a:endParaRPr>
          </a:p>
          <a:p>
            <a:pPr marL="0" indent="0">
              <a:buFont typeface="Arial" panose="020B0604020202020204" pitchFamily="34" charset="0"/>
              <a:buNone/>
            </a:pPr>
            <a:r>
              <a:rPr lang="ja-JP" altLang="en-US" sz="2400" b="1" dirty="0" smtClean="0"/>
              <a:t>→ </a:t>
            </a:r>
            <a:r>
              <a:rPr lang="en-US" altLang="ja-JP" sz="2400" b="1" dirty="0" smtClean="0">
                <a:solidFill>
                  <a:srgbClr val="97B8FB"/>
                </a:solidFill>
              </a:rPr>
              <a:t>Loudness: A</a:t>
            </a:r>
            <a:endParaRPr lang="en-US" altLang="ja-JP" sz="2400" b="1" dirty="0"/>
          </a:p>
          <a:p>
            <a:pPr marL="0" indent="0">
              <a:buFont typeface="Arial" panose="020B0604020202020204" pitchFamily="34" charset="0"/>
              <a:buNone/>
            </a:pPr>
            <a:r>
              <a:rPr lang="ja-JP" altLang="en-US" sz="2400" dirty="0" smtClean="0">
                <a:solidFill>
                  <a:schemeClr val="tx1">
                    <a:lumMod val="75000"/>
                    <a:lumOff val="25000"/>
                  </a:schemeClr>
                </a:solidFill>
              </a:rPr>
              <a:t>ターゲットまでの距離を把握</a:t>
            </a:r>
            <a:endParaRPr lang="en-US" altLang="ja-JP" sz="2400" dirty="0" smtClean="0">
              <a:solidFill>
                <a:schemeClr val="tx1">
                  <a:lumMod val="75000"/>
                  <a:lumOff val="25000"/>
                </a:schemeClr>
              </a:solidFill>
            </a:endParaRPr>
          </a:p>
          <a:p>
            <a:pPr marL="0" indent="0">
              <a:buFont typeface="Arial" panose="020B0604020202020204" pitchFamily="34" charset="0"/>
              <a:buNone/>
            </a:pPr>
            <a:r>
              <a:rPr lang="ja-JP" altLang="en-US" sz="2400" b="1" dirty="0" smtClean="0"/>
              <a:t>→ </a:t>
            </a:r>
            <a:r>
              <a:rPr lang="en-US" altLang="ja-JP" sz="2400" b="1" dirty="0" smtClean="0">
                <a:solidFill>
                  <a:schemeClr val="accent2"/>
                </a:solidFill>
              </a:rPr>
              <a:t>Parse rate: r</a:t>
            </a:r>
          </a:p>
          <a:p>
            <a:pPr marL="0" indent="0">
              <a:buFont typeface="Arial" panose="020B0604020202020204" pitchFamily="34" charset="0"/>
              <a:buNone/>
            </a:pPr>
            <a:r>
              <a:rPr lang="en-US" altLang="ja-JP" sz="2400" dirty="0" smtClean="0">
                <a:solidFill>
                  <a:schemeClr val="tx1">
                    <a:lumMod val="75000"/>
                    <a:lumOff val="25000"/>
                  </a:schemeClr>
                </a:solidFill>
              </a:rPr>
              <a:t>Loudness</a:t>
            </a:r>
            <a:r>
              <a:rPr lang="ja-JP" altLang="en-US" sz="2400" dirty="0" smtClean="0">
                <a:solidFill>
                  <a:schemeClr val="tx1">
                    <a:lumMod val="75000"/>
                    <a:lumOff val="25000"/>
                  </a:schemeClr>
                </a:solidFill>
              </a:rPr>
              <a:t>の反射波</a:t>
            </a:r>
            <a:endParaRPr lang="en-US" altLang="ja-JP" sz="2400" dirty="0">
              <a:solidFill>
                <a:schemeClr val="tx1">
                  <a:lumMod val="75000"/>
                  <a:lumOff val="25000"/>
                </a:schemeClr>
              </a:solidFill>
            </a:endParaRPr>
          </a:p>
        </p:txBody>
      </p:sp>
      <p:cxnSp>
        <p:nvCxnSpPr>
          <p:cNvPr id="10" name="直線矢印コネクタ 9"/>
          <p:cNvCxnSpPr/>
          <p:nvPr/>
        </p:nvCxnSpPr>
        <p:spPr>
          <a:xfrm>
            <a:off x="7548796" y="4385304"/>
            <a:ext cx="135536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7548796" y="4265383"/>
            <a:ext cx="2952000" cy="0"/>
          </a:xfrm>
          <a:prstGeom prst="straightConnector1">
            <a:avLst/>
          </a:prstGeom>
          <a:ln w="57150">
            <a:solidFill>
              <a:srgbClr val="FF5B5B"/>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7435602" y="4639148"/>
            <a:ext cx="1821592" cy="461665"/>
          </a:xfrm>
          <a:prstGeom prst="rect">
            <a:avLst/>
          </a:prstGeom>
          <a:noFill/>
        </p:spPr>
        <p:txBody>
          <a:bodyPr wrap="square" rtlCol="0">
            <a:spAutoFit/>
          </a:bodyPr>
          <a:lstStyle/>
          <a:p>
            <a:r>
              <a:rPr kumimoji="1" lang="en-US" altLang="ja-JP" sz="2400" b="1" dirty="0" smtClean="0">
                <a:solidFill>
                  <a:srgbClr val="FF0000"/>
                </a:solidFill>
              </a:rPr>
              <a:t>Frequency</a:t>
            </a:r>
            <a:endParaRPr kumimoji="1" lang="ja-JP" altLang="en-US" sz="2400" b="1" dirty="0">
              <a:solidFill>
                <a:srgbClr val="FF0000"/>
              </a:solidFill>
            </a:endParaRPr>
          </a:p>
        </p:txBody>
      </p:sp>
    </p:spTree>
    <p:extLst>
      <p:ext uri="{BB962C8B-B14F-4D97-AF65-F5344CB8AC3E}">
        <p14:creationId xmlns:p14="http://schemas.microsoft.com/office/powerpoint/2010/main" val="4231344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背景</a:t>
            </a:r>
            <a:r>
              <a:rPr lang="en-US" altLang="ja-JP" smtClean="0"/>
              <a:t>: </a:t>
            </a:r>
            <a:r>
              <a:rPr lang="ja-JP" altLang="en-US" dirty="0" smtClean="0"/>
              <a:t>複数解探索問題</a:t>
            </a:r>
            <a:endParaRPr kumimoji="1" lang="ja-JP" altLang="en-US"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2</a:t>
            </a:fld>
            <a:r>
              <a:rPr kumimoji="1" lang="en-US" altLang="ja-JP" dirty="0" smtClean="0"/>
              <a:t>/15)</a:t>
            </a:r>
            <a:endParaRPr kumimoji="1" lang="ja-JP" altLang="en-US" dirty="0"/>
          </a:p>
        </p:txBody>
      </p:sp>
      <p:sp>
        <p:nvSpPr>
          <p:cNvPr id="8" name="角丸四角形 7"/>
          <p:cNvSpPr/>
          <p:nvPr/>
        </p:nvSpPr>
        <p:spPr>
          <a:xfrm>
            <a:off x="277033" y="4503384"/>
            <a:ext cx="1176913" cy="53283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t>問題点</a:t>
            </a:r>
            <a:endParaRPr kumimoji="1" lang="ja-JP" altLang="en-US" sz="2400" b="1" dirty="0"/>
          </a:p>
        </p:txBody>
      </p:sp>
      <p:pic>
        <p:nvPicPr>
          <p:cNvPr id="32" name="図 3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7689131" y="1604782"/>
            <a:ext cx="3981450" cy="3981450"/>
          </a:xfrm>
          <a:prstGeom prst="rect">
            <a:avLst/>
          </a:prstGeom>
        </p:spPr>
      </p:pic>
      <p:sp>
        <p:nvSpPr>
          <p:cNvPr id="86" name="正方形/長方形 85"/>
          <p:cNvSpPr/>
          <p:nvPr/>
        </p:nvSpPr>
        <p:spPr>
          <a:xfrm>
            <a:off x="7689131" y="1593035"/>
            <a:ext cx="3981450" cy="398145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図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2049" y="3650027"/>
            <a:ext cx="563565" cy="325615"/>
          </a:xfrm>
          <a:prstGeom prst="rect">
            <a:avLst/>
          </a:prstGeom>
        </p:spPr>
      </p:pic>
      <p:pic>
        <p:nvPicPr>
          <p:cNvPr id="58" name="図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3980" y="3641724"/>
            <a:ext cx="563565" cy="325615"/>
          </a:xfrm>
          <a:prstGeom prst="rect">
            <a:avLst/>
          </a:prstGeom>
        </p:spPr>
      </p:pic>
      <p:pic>
        <p:nvPicPr>
          <p:cNvPr id="59" name="図 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7276" y="3658330"/>
            <a:ext cx="563565" cy="325615"/>
          </a:xfrm>
          <a:prstGeom prst="rect">
            <a:avLst/>
          </a:prstGeom>
        </p:spPr>
      </p:pic>
      <p:pic>
        <p:nvPicPr>
          <p:cNvPr id="60" name="図 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6539" y="3658329"/>
            <a:ext cx="563565" cy="325615"/>
          </a:xfrm>
          <a:prstGeom prst="rect">
            <a:avLst/>
          </a:prstGeom>
        </p:spPr>
      </p:pic>
      <p:pic>
        <p:nvPicPr>
          <p:cNvPr id="61" name="図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9891" y="3650026"/>
            <a:ext cx="563565" cy="325615"/>
          </a:xfrm>
          <a:prstGeom prst="rect">
            <a:avLst/>
          </a:prstGeom>
        </p:spPr>
      </p:pic>
      <p:pic>
        <p:nvPicPr>
          <p:cNvPr id="62" name="図 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8583" y="3658328"/>
            <a:ext cx="563565" cy="325615"/>
          </a:xfrm>
          <a:prstGeom prst="rect">
            <a:avLst/>
          </a:prstGeom>
        </p:spPr>
      </p:pic>
      <p:pic>
        <p:nvPicPr>
          <p:cNvPr id="63" name="図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2780" y="3661662"/>
            <a:ext cx="563565" cy="325615"/>
          </a:xfrm>
          <a:prstGeom prst="rect">
            <a:avLst/>
          </a:prstGeom>
        </p:spPr>
      </p:pic>
      <p:pic>
        <p:nvPicPr>
          <p:cNvPr id="64" name="図 6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2049" y="3653361"/>
            <a:ext cx="563565" cy="325615"/>
          </a:xfrm>
          <a:prstGeom prst="rect">
            <a:avLst/>
          </a:prstGeom>
        </p:spPr>
      </p:pic>
      <p:pic>
        <p:nvPicPr>
          <p:cNvPr id="65" name="図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7275" y="3656695"/>
            <a:ext cx="563565" cy="325615"/>
          </a:xfrm>
          <a:prstGeom prst="rect">
            <a:avLst/>
          </a:prstGeom>
        </p:spPr>
      </p:pic>
      <p:pic>
        <p:nvPicPr>
          <p:cNvPr id="66" name="図 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3851" y="3667758"/>
            <a:ext cx="563565" cy="325615"/>
          </a:xfrm>
          <a:prstGeom prst="rect">
            <a:avLst/>
          </a:prstGeom>
        </p:spPr>
      </p:pic>
      <p:pic>
        <p:nvPicPr>
          <p:cNvPr id="67" name="図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8112" y="3643357"/>
            <a:ext cx="563565" cy="325615"/>
          </a:xfrm>
          <a:prstGeom prst="rect">
            <a:avLst/>
          </a:prstGeom>
        </p:spPr>
      </p:pic>
      <p:sp>
        <p:nvSpPr>
          <p:cNvPr id="69" name="テキスト ボックス 68"/>
          <p:cNvSpPr txBox="1"/>
          <p:nvPr/>
        </p:nvSpPr>
        <p:spPr>
          <a:xfrm>
            <a:off x="1517945" y="1287311"/>
            <a:ext cx="6237663" cy="1754326"/>
          </a:xfrm>
          <a:prstGeom prst="rect">
            <a:avLst/>
          </a:prstGeom>
          <a:noFill/>
        </p:spPr>
        <p:txBody>
          <a:bodyPr wrap="square" rtlCol="0">
            <a:spAutoFit/>
          </a:bodyPr>
          <a:lstStyle/>
          <a:p>
            <a:r>
              <a:rPr lang="ja-JP" altLang="en-US" sz="2400" b="1" dirty="0">
                <a:solidFill>
                  <a:schemeClr val="tx1">
                    <a:lumMod val="75000"/>
                    <a:lumOff val="25000"/>
                  </a:schemeClr>
                </a:solidFill>
              </a:rPr>
              <a:t>応用</a:t>
            </a:r>
            <a:r>
              <a:rPr kumimoji="1" lang="ja-JP" altLang="en-US" sz="2400" b="1" dirty="0" smtClean="0">
                <a:solidFill>
                  <a:schemeClr val="tx1">
                    <a:lumMod val="75000"/>
                    <a:lumOff val="25000"/>
                  </a:schemeClr>
                </a:solidFill>
              </a:rPr>
              <a:t>例：災害時における被災者救助</a:t>
            </a:r>
            <a:endParaRPr lang="en-US" altLang="ja-JP" sz="1200" dirty="0" smtClean="0">
              <a:solidFill>
                <a:schemeClr val="tx1">
                  <a:lumMod val="75000"/>
                  <a:lumOff val="25000"/>
                </a:schemeClr>
              </a:solidFill>
            </a:endParaRPr>
          </a:p>
          <a:p>
            <a:endParaRPr lang="en-US" altLang="ja-JP" sz="1200" dirty="0" smtClean="0">
              <a:solidFill>
                <a:schemeClr val="tx1">
                  <a:lumMod val="75000"/>
                  <a:lumOff val="25000"/>
                </a:schemeClr>
              </a:solidFill>
            </a:endParaRPr>
          </a:p>
          <a:p>
            <a:r>
              <a:rPr lang="en-US" altLang="ja-JP" sz="2400" dirty="0" smtClean="0"/>
              <a:t>- </a:t>
            </a:r>
            <a:r>
              <a:rPr lang="ja-JP" altLang="en-US" sz="2400" dirty="0" smtClean="0"/>
              <a:t>複数救助</a:t>
            </a:r>
            <a:r>
              <a:rPr lang="ja-JP" altLang="en-US" sz="2400" dirty="0"/>
              <a:t>ロボット</a:t>
            </a:r>
            <a:r>
              <a:rPr lang="ja-JP" altLang="en-US" sz="2400" dirty="0" smtClean="0"/>
              <a:t>による被災者探索</a:t>
            </a:r>
            <a:r>
              <a:rPr lang="en-US" altLang="ja-JP" sz="2400" dirty="0" smtClean="0"/>
              <a:t/>
            </a:r>
            <a:br>
              <a:rPr lang="en-US" altLang="ja-JP" sz="2400" dirty="0" smtClean="0"/>
            </a:br>
            <a:endParaRPr lang="en-US" altLang="ja-JP" sz="2400" dirty="0" smtClean="0"/>
          </a:p>
          <a:p>
            <a:r>
              <a:rPr lang="ja-JP" altLang="en-US" sz="2400" dirty="0" smtClean="0"/>
              <a:t>→ </a:t>
            </a:r>
            <a:r>
              <a:rPr kumimoji="1" lang="ja-JP" altLang="en-US" sz="2400" dirty="0" smtClean="0"/>
              <a:t>多点</a:t>
            </a:r>
            <a:r>
              <a:rPr kumimoji="1" lang="ja-JP" altLang="en-US" sz="2400" dirty="0"/>
              <a:t>探索</a:t>
            </a:r>
            <a:r>
              <a:rPr kumimoji="1" lang="ja-JP" altLang="en-US" sz="2400" dirty="0" smtClean="0"/>
              <a:t>アルゴリズムによるアプローチ</a:t>
            </a:r>
            <a:endParaRPr kumimoji="1" lang="ja-JP" altLang="en-US" sz="2400" dirty="0"/>
          </a:p>
        </p:txBody>
      </p:sp>
      <p:sp>
        <p:nvSpPr>
          <p:cNvPr id="71" name="テキスト ボックス 70"/>
          <p:cNvSpPr txBox="1"/>
          <p:nvPr/>
        </p:nvSpPr>
        <p:spPr>
          <a:xfrm>
            <a:off x="1515628" y="3410329"/>
            <a:ext cx="5438895" cy="1938992"/>
          </a:xfrm>
          <a:prstGeom prst="rect">
            <a:avLst/>
          </a:prstGeom>
          <a:noFill/>
        </p:spPr>
        <p:txBody>
          <a:bodyPr wrap="square" rtlCol="0">
            <a:spAutoFit/>
          </a:bodyPr>
          <a:lstStyle/>
          <a:p>
            <a:r>
              <a:rPr kumimoji="1" lang="en-US" altLang="ja-JP" sz="2000" dirty="0" smtClean="0"/>
              <a:t>		= </a:t>
            </a:r>
            <a:r>
              <a:rPr kumimoji="1" lang="ja-JP" altLang="en-US" sz="2000" dirty="0" smtClean="0"/>
              <a:t>解</a:t>
            </a:r>
            <a:r>
              <a:rPr kumimoji="1" lang="en-US" altLang="ja-JP" sz="2000" dirty="0" smtClean="0"/>
              <a:t/>
            </a:r>
            <a:br>
              <a:rPr kumimoji="1" lang="en-US" altLang="ja-JP" sz="2000" dirty="0" smtClean="0"/>
            </a:br>
            <a:endParaRPr kumimoji="1" lang="en-US" altLang="ja-JP" sz="2000" dirty="0" smtClean="0"/>
          </a:p>
          <a:p>
            <a:r>
              <a:rPr lang="en-US" altLang="ja-JP" sz="2000" dirty="0" smtClean="0"/>
              <a:t>		=</a:t>
            </a:r>
            <a:r>
              <a:rPr lang="ja-JP" altLang="en-US" sz="2000" dirty="0" smtClean="0"/>
              <a:t>個体</a:t>
            </a:r>
            <a:r>
              <a:rPr kumimoji="1" lang="ja-JP" altLang="en-US" sz="2000" dirty="0" smtClean="0"/>
              <a:t>と見立てた時，</a:t>
            </a:r>
            <a:endParaRPr kumimoji="1" lang="en-US" altLang="ja-JP" sz="2000" dirty="0" smtClean="0"/>
          </a:p>
          <a:p>
            <a:endParaRPr lang="en-US" altLang="ja-JP" sz="1200" dirty="0" smtClean="0"/>
          </a:p>
          <a:p>
            <a:r>
              <a:rPr kumimoji="1" lang="ja-JP" altLang="en-US" sz="2400" dirty="0">
                <a:solidFill>
                  <a:schemeClr val="accent5"/>
                </a:solidFill>
              </a:rPr>
              <a:t>従来</a:t>
            </a:r>
            <a:r>
              <a:rPr kumimoji="1" lang="ja-JP" altLang="en-US" sz="2400" dirty="0" smtClean="0">
                <a:solidFill>
                  <a:schemeClr val="accent5"/>
                </a:solidFill>
              </a:rPr>
              <a:t>の</a:t>
            </a:r>
            <a:r>
              <a:rPr lang="ja-JP" altLang="en-US" sz="2400" dirty="0">
                <a:solidFill>
                  <a:schemeClr val="accent5"/>
                </a:solidFill>
              </a:rPr>
              <a:t>多点探索アルゴリズム</a:t>
            </a:r>
            <a:r>
              <a:rPr kumimoji="1" lang="ja-JP" altLang="en-US" sz="2400" dirty="0" smtClean="0">
                <a:solidFill>
                  <a:schemeClr val="accent5"/>
                </a:solidFill>
              </a:rPr>
              <a:t>では</a:t>
            </a:r>
            <a:r>
              <a:rPr kumimoji="1" lang="en-US" altLang="ja-JP" sz="2400" dirty="0" smtClean="0">
                <a:solidFill>
                  <a:schemeClr val="accent5"/>
                </a:solidFill>
              </a:rPr>
              <a:t/>
            </a:r>
            <a:br>
              <a:rPr kumimoji="1" lang="en-US" altLang="ja-JP" sz="2400" dirty="0" smtClean="0">
                <a:solidFill>
                  <a:schemeClr val="accent5"/>
                </a:solidFill>
              </a:rPr>
            </a:br>
            <a:r>
              <a:rPr kumimoji="1" lang="ja-JP" altLang="en-US" sz="2400" dirty="0" smtClean="0">
                <a:solidFill>
                  <a:schemeClr val="accent5"/>
                </a:solidFill>
              </a:rPr>
              <a:t>一つの最適解方向へ収束</a:t>
            </a:r>
            <a:endParaRPr kumimoji="1" lang="ja-JP" altLang="en-US" sz="2400" dirty="0">
              <a:solidFill>
                <a:schemeClr val="accent5"/>
              </a:solidFill>
            </a:endParaRPr>
          </a:p>
        </p:txBody>
      </p:sp>
      <p:sp>
        <p:nvSpPr>
          <p:cNvPr id="82" name="角丸四角形 81"/>
          <p:cNvSpPr/>
          <p:nvPr/>
        </p:nvSpPr>
        <p:spPr>
          <a:xfrm>
            <a:off x="277034" y="5624617"/>
            <a:ext cx="1176913" cy="53283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t>目的</a:t>
            </a:r>
            <a:endParaRPr kumimoji="1" lang="ja-JP" altLang="en-US" sz="2400" b="1" dirty="0"/>
          </a:p>
        </p:txBody>
      </p:sp>
      <p:sp>
        <p:nvSpPr>
          <p:cNvPr id="83" name="テキスト ボックス 82"/>
          <p:cNvSpPr txBox="1"/>
          <p:nvPr/>
        </p:nvSpPr>
        <p:spPr>
          <a:xfrm>
            <a:off x="1589566" y="5565846"/>
            <a:ext cx="5364958" cy="830997"/>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全最適解及び局所解を探索可能な</a:t>
            </a:r>
            <a:r>
              <a:rPr kumimoji="1" lang="en-US" altLang="ja-JP" sz="2400" b="1" dirty="0" smtClean="0">
                <a:solidFill>
                  <a:schemeClr val="tx1">
                    <a:lumMod val="75000"/>
                    <a:lumOff val="25000"/>
                  </a:schemeClr>
                </a:solidFill>
              </a:rPr>
              <a:t/>
            </a:r>
            <a:br>
              <a:rPr kumimoji="1" lang="en-US" altLang="ja-JP" sz="2400" b="1" dirty="0" smtClean="0">
                <a:solidFill>
                  <a:schemeClr val="tx1">
                    <a:lumMod val="75000"/>
                    <a:lumOff val="25000"/>
                  </a:schemeClr>
                </a:solidFill>
              </a:rPr>
            </a:br>
            <a:r>
              <a:rPr kumimoji="1" lang="ja-JP" altLang="en-US" sz="2400" b="1" dirty="0" smtClean="0">
                <a:solidFill>
                  <a:schemeClr val="tx1">
                    <a:lumMod val="75000"/>
                    <a:lumOff val="25000"/>
                  </a:schemeClr>
                </a:solidFill>
              </a:rPr>
              <a:t>分散型</a:t>
            </a:r>
            <a:r>
              <a:rPr lang="ja-JP" altLang="en-US" sz="2400" b="1" dirty="0">
                <a:solidFill>
                  <a:schemeClr val="tx1">
                    <a:lumMod val="75000"/>
                    <a:lumOff val="25000"/>
                  </a:schemeClr>
                </a:solidFill>
              </a:rPr>
              <a:t>多点探索アルゴリズム</a:t>
            </a:r>
            <a:r>
              <a:rPr kumimoji="1" lang="ja-JP" altLang="en-US" sz="2400" b="1" dirty="0" smtClean="0">
                <a:solidFill>
                  <a:schemeClr val="tx1">
                    <a:lumMod val="75000"/>
                    <a:lumOff val="25000"/>
                  </a:schemeClr>
                </a:solidFill>
              </a:rPr>
              <a:t>の構築</a:t>
            </a:r>
            <a:endParaRPr kumimoji="1" lang="ja-JP" altLang="en-US" sz="2400" b="1" dirty="0">
              <a:solidFill>
                <a:schemeClr val="tx1">
                  <a:lumMod val="75000"/>
                  <a:lumOff val="25000"/>
                </a:schemeClr>
              </a:solidFill>
            </a:endParaRPr>
          </a:p>
        </p:txBody>
      </p:sp>
      <p:pic>
        <p:nvPicPr>
          <p:cNvPr id="34" name="図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22644" y="3328682"/>
            <a:ext cx="287321" cy="453172"/>
          </a:xfrm>
          <a:prstGeom prst="rect">
            <a:avLst/>
          </a:prstGeom>
        </p:spPr>
      </p:pic>
      <p:pic>
        <p:nvPicPr>
          <p:cNvPr id="37" name="図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65444" y="2057506"/>
            <a:ext cx="287321" cy="453172"/>
          </a:xfrm>
          <a:prstGeom prst="rect">
            <a:avLst/>
          </a:prstGeom>
        </p:spPr>
      </p:pic>
      <p:pic>
        <p:nvPicPr>
          <p:cNvPr id="38" name="図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23954" y="3738034"/>
            <a:ext cx="287321" cy="453172"/>
          </a:xfrm>
          <a:prstGeom prst="rect">
            <a:avLst/>
          </a:prstGeom>
        </p:spPr>
      </p:pic>
      <p:pic>
        <p:nvPicPr>
          <p:cNvPr id="39" name="図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48861" y="2543793"/>
            <a:ext cx="287321" cy="453172"/>
          </a:xfrm>
          <a:prstGeom prst="rect">
            <a:avLst/>
          </a:prstGeom>
        </p:spPr>
      </p:pic>
      <p:pic>
        <p:nvPicPr>
          <p:cNvPr id="40" name="図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95876" y="4405828"/>
            <a:ext cx="605454" cy="605454"/>
          </a:xfrm>
          <a:prstGeom prst="rect">
            <a:avLst/>
          </a:prstGeom>
        </p:spPr>
      </p:pic>
      <p:pic>
        <p:nvPicPr>
          <p:cNvPr id="42" name="図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43412" y="3200711"/>
            <a:ext cx="605454" cy="605454"/>
          </a:xfrm>
          <a:prstGeom prst="rect">
            <a:avLst/>
          </a:prstGeom>
        </p:spPr>
      </p:pic>
      <p:pic>
        <p:nvPicPr>
          <p:cNvPr id="44" name="図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90216" y="2646143"/>
            <a:ext cx="605454" cy="605454"/>
          </a:xfrm>
          <a:prstGeom prst="rect">
            <a:avLst/>
          </a:prstGeom>
        </p:spPr>
      </p:pic>
      <p:pic>
        <p:nvPicPr>
          <p:cNvPr id="45" name="図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85232" y="2375459"/>
            <a:ext cx="605454" cy="605454"/>
          </a:xfrm>
          <a:prstGeom prst="rect">
            <a:avLst/>
          </a:prstGeom>
        </p:spPr>
      </p:pic>
      <p:pic>
        <p:nvPicPr>
          <p:cNvPr id="46" name="図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57433" y="4311883"/>
            <a:ext cx="596737" cy="596737"/>
          </a:xfrm>
          <a:prstGeom prst="rect">
            <a:avLst/>
          </a:prstGeom>
        </p:spPr>
      </p:pic>
      <p:pic>
        <p:nvPicPr>
          <p:cNvPr id="48" name="図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02171" y="3393483"/>
            <a:ext cx="605454" cy="605454"/>
          </a:xfrm>
          <a:prstGeom prst="rect">
            <a:avLst/>
          </a:prstGeom>
        </p:spPr>
      </p:pic>
      <p:pic>
        <p:nvPicPr>
          <p:cNvPr id="49" name="図 4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52625" y="2998326"/>
            <a:ext cx="605454" cy="605454"/>
          </a:xfrm>
          <a:prstGeom prst="rect">
            <a:avLst/>
          </a:prstGeom>
        </p:spPr>
      </p:pic>
      <p:pic>
        <p:nvPicPr>
          <p:cNvPr id="50" name="図 4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26009" y="4787664"/>
            <a:ext cx="580614" cy="580614"/>
          </a:xfrm>
          <a:prstGeom prst="rect">
            <a:avLst/>
          </a:prstGeom>
        </p:spPr>
      </p:pic>
      <p:pic>
        <p:nvPicPr>
          <p:cNvPr id="51" name="図 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17092" y="2364986"/>
            <a:ext cx="580614" cy="580614"/>
          </a:xfrm>
          <a:prstGeom prst="rect">
            <a:avLst/>
          </a:prstGeom>
        </p:spPr>
      </p:pic>
      <p:pic>
        <p:nvPicPr>
          <p:cNvPr id="52" name="図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54872" y="3610946"/>
            <a:ext cx="287321" cy="453172"/>
          </a:xfrm>
          <a:prstGeom prst="rect">
            <a:avLst/>
          </a:prstGeom>
        </p:spPr>
      </p:pic>
      <p:pic>
        <p:nvPicPr>
          <p:cNvPr id="53" name="図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24893" y="1645455"/>
            <a:ext cx="287321" cy="453172"/>
          </a:xfrm>
          <a:prstGeom prst="rect">
            <a:avLst/>
          </a:prstGeom>
        </p:spPr>
      </p:pic>
      <p:pic>
        <p:nvPicPr>
          <p:cNvPr id="68" name="図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0371" y="4899494"/>
            <a:ext cx="287321" cy="453172"/>
          </a:xfrm>
          <a:prstGeom prst="rect">
            <a:avLst/>
          </a:prstGeom>
        </p:spPr>
      </p:pic>
      <p:sp>
        <p:nvSpPr>
          <p:cNvPr id="85" name="楕円 84"/>
          <p:cNvSpPr/>
          <p:nvPr/>
        </p:nvSpPr>
        <p:spPr>
          <a:xfrm>
            <a:off x="9208025" y="3301053"/>
            <a:ext cx="637326" cy="862524"/>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7" name="図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49429" y="3374405"/>
            <a:ext cx="605454" cy="605454"/>
          </a:xfrm>
          <a:prstGeom prst="rect">
            <a:avLst/>
          </a:prstGeom>
        </p:spPr>
      </p:pic>
      <p:sp>
        <p:nvSpPr>
          <p:cNvPr id="84" name="角丸四角形吹き出し 83"/>
          <p:cNvSpPr/>
          <p:nvPr/>
        </p:nvSpPr>
        <p:spPr>
          <a:xfrm>
            <a:off x="9401330" y="4284024"/>
            <a:ext cx="1033747" cy="378790"/>
          </a:xfrm>
          <a:prstGeom prst="wedgeRoundRectCallout">
            <a:avLst>
              <a:gd name="adj1" fmla="val -28320"/>
              <a:gd name="adj2" fmla="val -100949"/>
              <a:gd name="adj3" fmla="val 16667"/>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bg1"/>
                </a:solidFill>
              </a:rPr>
              <a:t>最適解</a:t>
            </a:r>
            <a:endParaRPr kumimoji="1" lang="ja-JP" altLang="en-US" b="1" dirty="0">
              <a:solidFill>
                <a:schemeClr val="bg1"/>
              </a:solidFill>
            </a:endParaRPr>
          </a:p>
        </p:txBody>
      </p:sp>
      <p:pic>
        <p:nvPicPr>
          <p:cNvPr id="87" name="図 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04651" y="3313615"/>
            <a:ext cx="605454" cy="605454"/>
          </a:xfrm>
          <a:prstGeom prst="rect">
            <a:avLst/>
          </a:prstGeom>
        </p:spPr>
      </p:pic>
      <p:pic>
        <p:nvPicPr>
          <p:cNvPr id="88" name="図 8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5595" y="4083686"/>
            <a:ext cx="563565" cy="325615"/>
          </a:xfrm>
          <a:prstGeom prst="rect">
            <a:avLst/>
          </a:prstGeom>
        </p:spPr>
      </p:pic>
    </p:spTree>
    <p:extLst>
      <p:ext uri="{BB962C8B-B14F-4D97-AF65-F5344CB8AC3E}">
        <p14:creationId xmlns:p14="http://schemas.microsoft.com/office/powerpoint/2010/main" val="291128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fill="hold"/>
                                        <p:tgtEl>
                                          <p:spTgt spid="47"/>
                                        </p:tgtEl>
                                        <p:attrNameLst>
                                          <p:attrName>ppt_x</p:attrName>
                                        </p:attrNameLst>
                                      </p:cBhvr>
                                      <p:tavLst>
                                        <p:tav tm="0">
                                          <p:val>
                                            <p:strVal val="#ppt_x"/>
                                          </p:val>
                                        </p:tav>
                                        <p:tav tm="100000">
                                          <p:val>
                                            <p:strVal val="#ppt_x"/>
                                          </p:val>
                                        </p:tav>
                                      </p:tavLst>
                                    </p:anim>
                                    <p:anim calcmode="lin" valueType="num">
                                      <p:cBhvr additive="base">
                                        <p:cTn id="24" dur="500" fill="hold"/>
                                        <p:tgtEl>
                                          <p:spTgt spid="47"/>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ppt_x"/>
                                          </p:val>
                                        </p:tav>
                                        <p:tav tm="100000">
                                          <p:val>
                                            <p:strVal val="#ppt_x"/>
                                          </p:val>
                                        </p:tav>
                                      </p:tavLst>
                                    </p:anim>
                                    <p:anim calcmode="lin" valueType="num">
                                      <p:cBhvr additive="base">
                                        <p:cTn id="32" dur="500" fill="hold"/>
                                        <p:tgtEl>
                                          <p:spTgt spid="42"/>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500" fill="hold"/>
                                        <p:tgtEl>
                                          <p:spTgt spid="48"/>
                                        </p:tgtEl>
                                        <p:attrNameLst>
                                          <p:attrName>ppt_x</p:attrName>
                                        </p:attrNameLst>
                                      </p:cBhvr>
                                      <p:tavLst>
                                        <p:tav tm="0">
                                          <p:val>
                                            <p:strVal val="#ppt_x"/>
                                          </p:val>
                                        </p:tav>
                                        <p:tav tm="100000">
                                          <p:val>
                                            <p:strVal val="#ppt_x"/>
                                          </p:val>
                                        </p:tav>
                                      </p:tavLst>
                                    </p:anim>
                                    <p:anim calcmode="lin" valueType="num">
                                      <p:cBhvr additive="base">
                                        <p:cTn id="36" dur="500" fill="hold"/>
                                        <p:tgtEl>
                                          <p:spTgt spid="48"/>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additive="base">
                                        <p:cTn id="39" dur="500" fill="hold"/>
                                        <p:tgtEl>
                                          <p:spTgt spid="51"/>
                                        </p:tgtEl>
                                        <p:attrNameLst>
                                          <p:attrName>ppt_x</p:attrName>
                                        </p:attrNameLst>
                                      </p:cBhvr>
                                      <p:tavLst>
                                        <p:tav tm="0">
                                          <p:val>
                                            <p:strVal val="#ppt_x"/>
                                          </p:val>
                                        </p:tav>
                                        <p:tav tm="100000">
                                          <p:val>
                                            <p:strVal val="#ppt_x"/>
                                          </p:val>
                                        </p:tav>
                                      </p:tavLst>
                                    </p:anim>
                                    <p:anim calcmode="lin" valueType="num">
                                      <p:cBhvr additive="base">
                                        <p:cTn id="40" dur="500" fill="hold"/>
                                        <p:tgtEl>
                                          <p:spTgt spid="51"/>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ppt_x"/>
                                          </p:val>
                                        </p:tav>
                                        <p:tav tm="100000">
                                          <p:val>
                                            <p:strVal val="#ppt_x"/>
                                          </p:val>
                                        </p:tav>
                                      </p:tavLst>
                                    </p:anim>
                                    <p:anim calcmode="lin" valueType="num">
                                      <p:cBhvr additive="base">
                                        <p:cTn id="44"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0"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par>
                                <p:cTn id="56" presetID="10" presetClass="entr" presetSubtype="0" fill="hold"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500"/>
                                        <p:tgtEl>
                                          <p:spTgt spid="39"/>
                                        </p:tgtEl>
                                      </p:cBhvr>
                                    </p:animEffect>
                                  </p:childTnLst>
                                </p:cTn>
                              </p:par>
                              <p:par>
                                <p:cTn id="59" presetID="10" presetClass="entr" presetSubtype="0"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par>
                                <p:cTn id="62" presetID="10" presetClass="entr" presetSubtype="0" fill="hold"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10" presetClass="entr" presetSubtype="0" fill="hold"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500"/>
                                        <p:tgtEl>
                                          <p:spTgt spid="68"/>
                                        </p:tgtEl>
                                      </p:cBhvr>
                                    </p:animEffect>
                                  </p:childTnLst>
                                </p:cTn>
                              </p:par>
                              <p:par>
                                <p:cTn id="68" presetID="42" presetClass="path" presetSubtype="0" accel="50000" decel="50000" fill="hold" nodeType="withEffect">
                                  <p:stCondLst>
                                    <p:cond delay="0"/>
                                  </p:stCondLst>
                                  <p:childTnLst>
                                    <p:animMotion origin="layout" path="M -1.04167E-6 2.96296E-6 L 0.13646 -0.17963 " pathEditMode="relative" rAng="0" ptsTypes="AA">
                                      <p:cBhvr>
                                        <p:cTn id="69" dur="1000" fill="hold"/>
                                        <p:tgtEl>
                                          <p:spTgt spid="36"/>
                                        </p:tgtEl>
                                        <p:attrNameLst>
                                          <p:attrName>ppt_x</p:attrName>
                                          <p:attrName>ppt_y</p:attrName>
                                        </p:attrNameLst>
                                      </p:cBhvr>
                                      <p:rCtr x="6823" y="-8981"/>
                                    </p:animMotion>
                                  </p:childTnLst>
                                </p:cTn>
                              </p:par>
                              <p:par>
                                <p:cTn id="70" presetID="42" presetClass="path" presetSubtype="0" accel="50000" decel="50000" fill="hold" nodeType="withEffect">
                                  <p:stCondLst>
                                    <p:cond delay="0"/>
                                  </p:stCondLst>
                                  <p:childTnLst>
                                    <p:animMotion origin="layout" path="M -2.5E-6 3.7037E-7 L 0.28867 -0.11482 " pathEditMode="relative" rAng="0" ptsTypes="AA">
                                      <p:cBhvr>
                                        <p:cTn id="71" dur="1000" fill="hold"/>
                                        <p:tgtEl>
                                          <p:spTgt spid="58"/>
                                        </p:tgtEl>
                                        <p:attrNameLst>
                                          <p:attrName>ppt_x</p:attrName>
                                          <p:attrName>ppt_y</p:attrName>
                                        </p:attrNameLst>
                                      </p:cBhvr>
                                      <p:rCtr x="14427" y="-5741"/>
                                    </p:animMotion>
                                  </p:childTnLst>
                                </p:cTn>
                              </p:par>
                              <p:par>
                                <p:cTn id="72" presetID="42" presetClass="path" presetSubtype="0" accel="50000" decel="50000" fill="hold" nodeType="withEffect">
                                  <p:stCondLst>
                                    <p:cond delay="0"/>
                                  </p:stCondLst>
                                  <p:childTnLst>
                                    <p:animMotion origin="layout" path="M -1.66667E-6 4.07407E-6 L 0.12123 0.1074 " pathEditMode="relative" rAng="0" ptsTypes="AA">
                                      <p:cBhvr>
                                        <p:cTn id="73" dur="1000" fill="hold"/>
                                        <p:tgtEl>
                                          <p:spTgt spid="59"/>
                                        </p:tgtEl>
                                        <p:attrNameLst>
                                          <p:attrName>ppt_x</p:attrName>
                                          <p:attrName>ppt_y</p:attrName>
                                        </p:attrNameLst>
                                      </p:cBhvr>
                                      <p:rCtr x="6055" y="5370"/>
                                    </p:animMotion>
                                  </p:childTnLst>
                                </p:cTn>
                              </p:par>
                              <p:par>
                                <p:cTn id="74" presetID="42" presetClass="path" presetSubtype="0" accel="50000" decel="50000" fill="hold" nodeType="withEffect">
                                  <p:stCondLst>
                                    <p:cond delay="0"/>
                                  </p:stCondLst>
                                  <p:childTnLst>
                                    <p:animMotion origin="layout" path="M -1.66667E-6 4.07407E-6 L 0.23242 -0.18635 " pathEditMode="relative" rAng="0" ptsTypes="AA">
                                      <p:cBhvr>
                                        <p:cTn id="75" dur="1000" fill="hold"/>
                                        <p:tgtEl>
                                          <p:spTgt spid="60"/>
                                        </p:tgtEl>
                                        <p:attrNameLst>
                                          <p:attrName>ppt_x</p:attrName>
                                          <p:attrName>ppt_y</p:attrName>
                                        </p:attrNameLst>
                                      </p:cBhvr>
                                      <p:rCtr x="11615" y="-9329"/>
                                    </p:animMotion>
                                  </p:childTnLst>
                                </p:cTn>
                              </p:par>
                              <p:par>
                                <p:cTn id="76" presetID="42" presetClass="path" presetSubtype="0" accel="50000" decel="50000" fill="hold" nodeType="withEffect">
                                  <p:stCondLst>
                                    <p:cond delay="0"/>
                                  </p:stCondLst>
                                  <p:childTnLst>
                                    <p:animMotion origin="layout" path="M 0.00156 4.07407E-6 L 0.07084 0.19444 " pathEditMode="relative" rAng="0" ptsTypes="AA">
                                      <p:cBhvr>
                                        <p:cTn id="77" dur="1000" fill="hold"/>
                                        <p:tgtEl>
                                          <p:spTgt spid="62"/>
                                        </p:tgtEl>
                                        <p:attrNameLst>
                                          <p:attrName>ppt_x</p:attrName>
                                          <p:attrName>ppt_y</p:attrName>
                                        </p:attrNameLst>
                                      </p:cBhvr>
                                      <p:rCtr x="3464" y="9722"/>
                                    </p:animMotion>
                                  </p:childTnLst>
                                </p:cTn>
                              </p:par>
                              <p:par>
                                <p:cTn id="78" presetID="42" presetClass="path" presetSubtype="0" accel="50000" decel="50000" fill="hold" nodeType="withEffect">
                                  <p:stCondLst>
                                    <p:cond delay="0"/>
                                  </p:stCondLst>
                                  <p:childTnLst>
                                    <p:animMotion origin="layout" path="M -2.08333E-7 2.59259E-6 L 0.22813 -0.06597 " pathEditMode="relative" rAng="0" ptsTypes="AA">
                                      <p:cBhvr>
                                        <p:cTn id="79" dur="1000" fill="hold"/>
                                        <p:tgtEl>
                                          <p:spTgt spid="63"/>
                                        </p:tgtEl>
                                        <p:attrNameLst>
                                          <p:attrName>ppt_x</p:attrName>
                                          <p:attrName>ppt_y</p:attrName>
                                        </p:attrNameLst>
                                      </p:cBhvr>
                                      <p:rCtr x="11432" y="-3287"/>
                                    </p:animMotion>
                                  </p:childTnLst>
                                </p:cTn>
                              </p:par>
                              <p:par>
                                <p:cTn id="80" presetID="42" presetClass="path" presetSubtype="0" accel="50000" decel="50000" fill="hold" nodeType="withEffect">
                                  <p:stCondLst>
                                    <p:cond delay="0"/>
                                  </p:stCondLst>
                                  <p:childTnLst>
                                    <p:animMotion origin="layout" path="M -1.04167E-6 0 L 0.15638 -0.01944 " pathEditMode="relative" rAng="0" ptsTypes="AA">
                                      <p:cBhvr>
                                        <p:cTn id="81" dur="1000" fill="hold"/>
                                        <p:tgtEl>
                                          <p:spTgt spid="64"/>
                                        </p:tgtEl>
                                        <p:attrNameLst>
                                          <p:attrName>ppt_x</p:attrName>
                                          <p:attrName>ppt_y</p:attrName>
                                        </p:attrNameLst>
                                      </p:cBhvr>
                                      <p:rCtr x="7813" y="-972"/>
                                    </p:animMotion>
                                  </p:childTnLst>
                                </p:cTn>
                              </p:par>
                              <p:par>
                                <p:cTn id="82" presetID="42" presetClass="path" presetSubtype="0" accel="50000" decel="50000" fill="hold" nodeType="withEffect">
                                  <p:stCondLst>
                                    <p:cond delay="0"/>
                                  </p:stCondLst>
                                  <p:childTnLst>
                                    <p:animMotion origin="layout" path="M -1.66667E-6 -4.44444E-6 L 0.04818 -0.1199 " pathEditMode="relative" rAng="0" ptsTypes="AA">
                                      <p:cBhvr>
                                        <p:cTn id="83" dur="1000" fill="hold"/>
                                        <p:tgtEl>
                                          <p:spTgt spid="65"/>
                                        </p:tgtEl>
                                        <p:attrNameLst>
                                          <p:attrName>ppt_x</p:attrName>
                                          <p:attrName>ppt_y</p:attrName>
                                        </p:attrNameLst>
                                      </p:cBhvr>
                                      <p:rCtr x="2409" y="-5995"/>
                                    </p:animMotion>
                                  </p:childTnLst>
                                </p:cTn>
                              </p:par>
                              <p:par>
                                <p:cTn id="84" presetID="42" presetClass="path" presetSubtype="0" accel="50000" decel="50000" fill="hold" nodeType="withEffect">
                                  <p:stCondLst>
                                    <p:cond delay="0"/>
                                  </p:stCondLst>
                                  <p:childTnLst>
                                    <p:animMotion origin="layout" path="M -1.25E-6 -4.81481E-6 L 0.31667 -0.003 " pathEditMode="relative" rAng="0" ptsTypes="AA">
                                      <p:cBhvr>
                                        <p:cTn id="85" dur="1000" fill="hold"/>
                                        <p:tgtEl>
                                          <p:spTgt spid="66"/>
                                        </p:tgtEl>
                                        <p:attrNameLst>
                                          <p:attrName>ppt_x</p:attrName>
                                          <p:attrName>ppt_y</p:attrName>
                                        </p:attrNameLst>
                                      </p:cBhvr>
                                      <p:rCtr x="15833" y="-162"/>
                                    </p:animMotion>
                                  </p:childTnLst>
                                </p:cTn>
                              </p:par>
                              <p:par>
                                <p:cTn id="86" presetID="42" presetClass="path" presetSubtype="0" accel="50000" decel="50000" fill="hold" nodeType="withEffect">
                                  <p:stCondLst>
                                    <p:cond delay="0"/>
                                  </p:stCondLst>
                                  <p:childTnLst>
                                    <p:animMotion origin="layout" path="M -3.125E-6 -1.11111E-6 L 0.23516 0.11667 " pathEditMode="relative" rAng="0" ptsTypes="AA">
                                      <p:cBhvr>
                                        <p:cTn id="87" dur="1000" fill="hold"/>
                                        <p:tgtEl>
                                          <p:spTgt spid="67"/>
                                        </p:tgtEl>
                                        <p:attrNameLst>
                                          <p:attrName>ppt_x</p:attrName>
                                          <p:attrName>ppt_y</p:attrName>
                                        </p:attrNameLst>
                                      </p:cBhvr>
                                      <p:rCtr x="11758" y="5833"/>
                                    </p:animMotion>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84"/>
                                        </p:tgtEl>
                                        <p:attrNameLst>
                                          <p:attrName>style.visibility</p:attrName>
                                        </p:attrNameLst>
                                      </p:cBhvr>
                                      <p:to>
                                        <p:strVal val="visible"/>
                                      </p:to>
                                    </p:set>
                                    <p:animEffect transition="in" filter="fade">
                                      <p:cBhvr>
                                        <p:cTn id="92" dur="500"/>
                                        <p:tgtEl>
                                          <p:spTgt spid="84"/>
                                        </p:tgtEl>
                                      </p:cBhvr>
                                    </p:animEffect>
                                  </p:childTnLst>
                                </p:cTn>
                              </p:par>
                              <p:par>
                                <p:cTn id="93" presetID="10" presetClass="entr" presetSubtype="0" fill="hold" nodeType="withEffect">
                                  <p:stCondLst>
                                    <p:cond delay="0"/>
                                  </p:stCondLst>
                                  <p:childTnLst>
                                    <p:set>
                                      <p:cBhvr>
                                        <p:cTn id="94" dur="1" fill="hold">
                                          <p:stCondLst>
                                            <p:cond delay="0"/>
                                          </p:stCondLst>
                                        </p:cTn>
                                        <p:tgtEl>
                                          <p:spTgt spid="88"/>
                                        </p:tgtEl>
                                        <p:attrNameLst>
                                          <p:attrName>style.visibility</p:attrName>
                                        </p:attrNameLst>
                                      </p:cBhvr>
                                      <p:to>
                                        <p:strVal val="visible"/>
                                      </p:to>
                                    </p:set>
                                    <p:animEffect transition="in" filter="fade">
                                      <p:cBhvr>
                                        <p:cTn id="95" dur="500"/>
                                        <p:tgtEl>
                                          <p:spTgt spid="88"/>
                                        </p:tgtEl>
                                      </p:cBhvr>
                                    </p:animEffect>
                                  </p:childTnLst>
                                </p:cTn>
                              </p:par>
                              <p:par>
                                <p:cTn id="96" presetID="10" presetClass="entr" presetSubtype="0" fill="hold" nodeType="withEffect">
                                  <p:stCondLst>
                                    <p:cond delay="0"/>
                                  </p:stCondLst>
                                  <p:childTnLst>
                                    <p:set>
                                      <p:cBhvr>
                                        <p:cTn id="97" dur="1" fill="hold">
                                          <p:stCondLst>
                                            <p:cond delay="0"/>
                                          </p:stCondLst>
                                        </p:cTn>
                                        <p:tgtEl>
                                          <p:spTgt spid="87"/>
                                        </p:tgtEl>
                                        <p:attrNameLst>
                                          <p:attrName>style.visibility</p:attrName>
                                        </p:attrNameLst>
                                      </p:cBhvr>
                                      <p:to>
                                        <p:strVal val="visible"/>
                                      </p:to>
                                    </p:set>
                                    <p:animEffect transition="in" filter="fade">
                                      <p:cBhvr>
                                        <p:cTn id="98" dur="500"/>
                                        <p:tgtEl>
                                          <p:spTgt spid="8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5"/>
                                        </p:tgtEl>
                                        <p:attrNameLst>
                                          <p:attrName>style.visibility</p:attrName>
                                        </p:attrNameLst>
                                      </p:cBhvr>
                                      <p:to>
                                        <p:strVal val="visible"/>
                                      </p:to>
                                    </p:set>
                                    <p:animEffect transition="in" filter="fade">
                                      <p:cBhvr>
                                        <p:cTn id="101" dur="500"/>
                                        <p:tgtEl>
                                          <p:spTgt spid="85"/>
                                        </p:tgtEl>
                                      </p:cBhvr>
                                    </p:animEffect>
                                  </p:childTnLst>
                                </p:cTn>
                              </p:par>
                            </p:childTnLst>
                          </p:cTn>
                        </p:par>
                        <p:par>
                          <p:cTn id="102" fill="hold">
                            <p:stCondLst>
                              <p:cond delay="500"/>
                            </p:stCondLst>
                            <p:childTnLst>
                              <p:par>
                                <p:cTn id="103" presetID="10" presetClass="entr" presetSubtype="0" fill="hold" grpId="0" nodeType="afterEffect">
                                  <p:stCondLst>
                                    <p:cond delay="0"/>
                                  </p:stCondLst>
                                  <p:childTnLst>
                                    <p:set>
                                      <p:cBhvr>
                                        <p:cTn id="104" dur="1" fill="hold">
                                          <p:stCondLst>
                                            <p:cond delay="0"/>
                                          </p:stCondLst>
                                        </p:cTn>
                                        <p:tgtEl>
                                          <p:spTgt spid="71"/>
                                        </p:tgtEl>
                                        <p:attrNameLst>
                                          <p:attrName>style.visibility</p:attrName>
                                        </p:attrNameLst>
                                      </p:cBhvr>
                                      <p:to>
                                        <p:strVal val="visible"/>
                                      </p:to>
                                    </p:set>
                                    <p:animEffect transition="in" filter="fade">
                                      <p:cBhvr>
                                        <p:cTn id="105" dur="500"/>
                                        <p:tgtEl>
                                          <p:spTgt spid="71"/>
                                        </p:tgtEl>
                                      </p:cBhvr>
                                    </p:animEffect>
                                  </p:childTnLst>
                                </p:cTn>
                              </p:par>
                            </p:childTnLst>
                          </p:cTn>
                        </p:par>
                        <p:par>
                          <p:cTn id="106" fill="hold">
                            <p:stCondLst>
                              <p:cond delay="1000"/>
                            </p:stCondLst>
                            <p:childTnLst>
                              <p:par>
                                <p:cTn id="107" presetID="10" presetClass="entr" presetSubtype="0" fill="hold" grpId="0" nodeType="afterEffect">
                                  <p:stCondLst>
                                    <p:cond delay="0"/>
                                  </p:stCondLst>
                                  <p:childTnLst>
                                    <p:set>
                                      <p:cBhvr>
                                        <p:cTn id="108" dur="1" fill="hold">
                                          <p:stCondLst>
                                            <p:cond delay="0"/>
                                          </p:stCondLst>
                                        </p:cTn>
                                        <p:tgtEl>
                                          <p:spTgt spid="8"/>
                                        </p:tgtEl>
                                        <p:attrNameLst>
                                          <p:attrName>style.visibility</p:attrName>
                                        </p:attrNameLst>
                                      </p:cBhvr>
                                      <p:to>
                                        <p:strVal val="visible"/>
                                      </p:to>
                                    </p:set>
                                    <p:animEffect transition="in" filter="fade">
                                      <p:cBhvr>
                                        <p:cTn id="109" dur="500"/>
                                        <p:tgtEl>
                                          <p:spTgt spid="8"/>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83"/>
                                        </p:tgtEl>
                                        <p:attrNameLst>
                                          <p:attrName>style.visibility</p:attrName>
                                        </p:attrNameLst>
                                      </p:cBhvr>
                                      <p:to>
                                        <p:strVal val="visible"/>
                                      </p:to>
                                    </p:set>
                                    <p:animEffect transition="in" filter="fade">
                                      <p:cBhvr>
                                        <p:cTn id="114" dur="500"/>
                                        <p:tgtEl>
                                          <p:spTgt spid="83"/>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82"/>
                                        </p:tgtEl>
                                        <p:attrNameLst>
                                          <p:attrName>style.visibility</p:attrName>
                                        </p:attrNameLst>
                                      </p:cBhvr>
                                      <p:to>
                                        <p:strVal val="visible"/>
                                      </p:to>
                                    </p:set>
                                    <p:animEffect transition="in" filter="fade">
                                      <p:cBhvr>
                                        <p:cTn id="11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1" grpId="0"/>
      <p:bldP spid="82" grpId="0" animBg="1"/>
      <p:bldP spid="83" grpId="0"/>
      <p:bldP spid="85" grpId="0" animBg="1"/>
      <p:bldP spid="84"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4281478536"/>
              </p:ext>
            </p:extLst>
          </p:nvPr>
        </p:nvGraphicFramePr>
        <p:xfrm>
          <a:off x="343524" y="1382337"/>
          <a:ext cx="10239531" cy="8552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20</a:t>
            </a:fld>
            <a:r>
              <a:rPr lang="en-US" altLang="ja-JP" dirty="0" smtClean="0"/>
              <a:t>/17)</a:t>
            </a:r>
            <a:endParaRPr lang="ja-JP" altLang="en-US" dirty="0"/>
          </a:p>
        </p:txBody>
      </p:sp>
      <p:sp>
        <p:nvSpPr>
          <p:cNvPr id="5" name="タイトル 1"/>
          <p:cNvSpPr>
            <a:spLocks noGrp="1"/>
          </p:cNvSpPr>
          <p:nvPr>
            <p:ph type="title"/>
          </p:nvPr>
        </p:nvSpPr>
        <p:spPr>
          <a:xfrm>
            <a:off x="343524" y="1"/>
            <a:ext cx="11848475" cy="1262414"/>
          </a:xfrm>
        </p:spPr>
        <p:txBody>
          <a:bodyPr>
            <a:noAutofit/>
          </a:bodyPr>
          <a:lstStyle/>
          <a:p>
            <a:r>
              <a:rPr kumimoji="1" lang="ja-JP" altLang="en-US" dirty="0" smtClean="0"/>
              <a:t>従来手法</a:t>
            </a:r>
            <a:r>
              <a:rPr kumimoji="1" lang="en-US" altLang="ja-JP" dirty="0" smtClean="0"/>
              <a:t>: </a:t>
            </a:r>
            <a:r>
              <a:rPr lang="en-US" altLang="ja-JP" dirty="0"/>
              <a:t>Bat </a:t>
            </a:r>
            <a:r>
              <a:rPr lang="en-US" altLang="ja-JP" dirty="0" smtClean="0"/>
              <a:t>Algorithm</a:t>
            </a:r>
            <a:endParaRPr kumimoji="1" lang="ja-JP" altLang="en-US" sz="4000" b="0" dirty="0"/>
          </a:p>
        </p:txBody>
      </p:sp>
      <p:pic>
        <p:nvPicPr>
          <p:cNvPr id="8" name="図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7130" y="2814267"/>
            <a:ext cx="3910767" cy="2836484"/>
          </a:xfrm>
          <a:prstGeom prst="rect">
            <a:avLst/>
          </a:prstGeom>
        </p:spPr>
      </p:pic>
      <p:sp>
        <p:nvSpPr>
          <p:cNvPr id="9" name="楕円 8"/>
          <p:cNvSpPr/>
          <p:nvPr/>
        </p:nvSpPr>
        <p:spPr>
          <a:xfrm>
            <a:off x="1731453" y="3623718"/>
            <a:ext cx="118021" cy="118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3605749" y="3409902"/>
            <a:ext cx="118021" cy="118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4440542" y="3521359"/>
            <a:ext cx="118021" cy="118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p:cNvSpPr txBox="1"/>
              <p:nvPr/>
            </p:nvSpPr>
            <p:spPr>
              <a:xfrm>
                <a:off x="296591" y="4099809"/>
                <a:ext cx="4402821" cy="646331"/>
              </a:xfrm>
              <a:prstGeom prst="rect">
                <a:avLst/>
              </a:prstGeom>
              <a:noFill/>
            </p:spPr>
            <p:txBody>
              <a:bodyPr wrap="square" rtlCol="0">
                <a:spAutoFit/>
              </a:bodyPr>
              <a:lstStyle/>
              <a:p>
                <a:pPr algn="ctr"/>
                <a:r>
                  <a:rPr kumimoji="1" lang="ja-JP" altLang="en-US" b="1" dirty="0" smtClean="0">
                    <a:solidFill>
                      <a:schemeClr val="accent5"/>
                    </a:solidFill>
                  </a:rPr>
                  <a:t>全体の最良解</a:t>
                </a:r>
                <a14:m>
                  <m:oMath xmlns:m="http://schemas.openxmlformats.org/officeDocument/2006/math">
                    <m:sSub>
                      <m:sSubPr>
                        <m:ctrlPr>
                          <a:rPr kumimoji="1" lang="en-US" altLang="ja-JP" b="1" i="1" smtClean="0">
                            <a:solidFill>
                              <a:schemeClr val="accent5"/>
                            </a:solidFill>
                            <a:latin typeface="Cambria Math" panose="02040503050406030204" pitchFamily="18" charset="0"/>
                          </a:rPr>
                        </m:ctrlPr>
                      </m:sSubPr>
                      <m:e>
                        <m:r>
                          <a:rPr kumimoji="1" lang="en-US" altLang="ja-JP" b="1" i="1" smtClean="0">
                            <a:solidFill>
                              <a:schemeClr val="accent5"/>
                            </a:solidFill>
                            <a:latin typeface="Cambria Math" panose="02040503050406030204" pitchFamily="18" charset="0"/>
                          </a:rPr>
                          <m:t>𝒙</m:t>
                        </m:r>
                      </m:e>
                      <m:sub>
                        <m:r>
                          <a:rPr kumimoji="1" lang="en-US" altLang="ja-JP" b="1" i="1" smtClean="0">
                            <a:solidFill>
                              <a:schemeClr val="accent5"/>
                            </a:solidFill>
                            <a:latin typeface="Cambria Math" panose="02040503050406030204" pitchFamily="18" charset="0"/>
                          </a:rPr>
                          <m:t>∗</m:t>
                        </m:r>
                      </m:sub>
                    </m:sSub>
                  </m:oMath>
                </a14:m>
                <a:r>
                  <a:rPr lang="en-US" altLang="ja-JP" b="1" dirty="0" smtClean="0">
                    <a:solidFill>
                      <a:schemeClr val="accent5"/>
                    </a:solidFill>
                  </a:rPr>
                  <a:t> </a:t>
                </a:r>
              </a:p>
              <a:p>
                <a:pPr algn="ctr"/>
                <a:r>
                  <a:rPr lang="en-US" altLang="ja-JP" b="1" dirty="0" smtClean="0">
                    <a:solidFill>
                      <a:schemeClr val="accent5"/>
                    </a:solidFill>
                  </a:rPr>
                  <a:t>(</a:t>
                </a:r>
                <a:r>
                  <a:rPr lang="ja-JP" altLang="en-US" b="1" dirty="0" smtClean="0">
                    <a:solidFill>
                      <a:schemeClr val="accent5"/>
                    </a:solidFill>
                  </a:rPr>
                  <a:t>グローバルベスト</a:t>
                </a:r>
                <a:r>
                  <a:rPr lang="en-US" altLang="ja-JP" b="1" dirty="0">
                    <a:solidFill>
                      <a:schemeClr val="accent5"/>
                    </a:solidFill>
                  </a:rPr>
                  <a:t>)</a:t>
                </a:r>
                <a:endParaRPr kumimoji="1" lang="ja-JP" altLang="en-US" b="1" dirty="0">
                  <a:solidFill>
                    <a:schemeClr val="accent5"/>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296591" y="4099809"/>
                <a:ext cx="4402821" cy="646331"/>
              </a:xfrm>
              <a:prstGeom prst="rect">
                <a:avLst/>
              </a:prstGeom>
              <a:blipFill>
                <a:blip r:embed="rId11"/>
                <a:stretch>
                  <a:fillRect t="-5660" b="-14151"/>
                </a:stretch>
              </a:blipFill>
            </p:spPr>
            <p:txBody>
              <a:bodyPr/>
              <a:lstStyle/>
              <a:p>
                <a:r>
                  <a:rPr lang="ja-JP" altLang="en-US">
                    <a:noFill/>
                  </a:rPr>
                  <a:t> </a:t>
                </a:r>
              </a:p>
            </p:txBody>
          </p:sp>
        </mc:Fallback>
      </mc:AlternateContent>
      <p:sp>
        <p:nvSpPr>
          <p:cNvPr id="13" name="楕円 12"/>
          <p:cNvSpPr/>
          <p:nvPr/>
        </p:nvSpPr>
        <p:spPr>
          <a:xfrm>
            <a:off x="2278723" y="3681677"/>
            <a:ext cx="520539" cy="506898"/>
          </a:xfrm>
          <a:prstGeom prst="ellipse">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p:nvSpPr>
        <p:spPr>
          <a:xfrm>
            <a:off x="2498002" y="3858007"/>
            <a:ext cx="118021" cy="118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p:cNvSpPr txBox="1"/>
              <p:nvPr/>
            </p:nvSpPr>
            <p:spPr>
              <a:xfrm>
                <a:off x="345857" y="2434020"/>
                <a:ext cx="1212214" cy="3693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chemeClr val="tx1">
                              <a:lumMod val="75000"/>
                              <a:lumOff val="25000"/>
                            </a:schemeClr>
                          </a:solidFill>
                          <a:latin typeface="Cambria Math" panose="02040503050406030204" pitchFamily="18" charset="0"/>
                        </a:rPr>
                        <m:t>𝑭</m:t>
                      </m:r>
                      <m:d>
                        <m:dPr>
                          <m:ctrlPr>
                            <a:rPr kumimoji="1" lang="en-US" altLang="ja-JP" b="1" i="1" smtClean="0">
                              <a:solidFill>
                                <a:schemeClr val="tx1">
                                  <a:lumMod val="75000"/>
                                  <a:lumOff val="25000"/>
                                </a:schemeClr>
                              </a:solidFill>
                              <a:latin typeface="Cambria Math" panose="02040503050406030204" pitchFamily="18" charset="0"/>
                            </a:rPr>
                          </m:ctrlPr>
                        </m:dPr>
                        <m:e>
                          <m:r>
                            <a:rPr kumimoji="1" lang="en-US" altLang="ja-JP" b="1" i="1" smtClean="0">
                              <a:solidFill>
                                <a:schemeClr val="tx1">
                                  <a:lumMod val="75000"/>
                                  <a:lumOff val="25000"/>
                                </a:schemeClr>
                              </a:solidFill>
                              <a:latin typeface="Cambria Math" panose="02040503050406030204" pitchFamily="18" charset="0"/>
                            </a:rPr>
                            <m:t>𝒙</m:t>
                          </m:r>
                        </m:e>
                      </m:d>
                    </m:oMath>
                  </m:oMathPara>
                </a14:m>
                <a:endParaRPr kumimoji="1" lang="ja-JP" altLang="en-US" b="1" dirty="0">
                  <a:solidFill>
                    <a:schemeClr val="tx1">
                      <a:lumMod val="75000"/>
                      <a:lumOff val="25000"/>
                    </a:schemeClr>
                  </a:solidFill>
                </a:endParaRPr>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345857" y="2434020"/>
                <a:ext cx="1212214" cy="369397"/>
              </a:xfrm>
              <a:prstGeom prst="rect">
                <a:avLst/>
              </a:prstGeom>
              <a:blipFill>
                <a:blip r:embed="rId12"/>
                <a:stretch>
                  <a:fillRect/>
                </a:stretch>
              </a:blipFill>
            </p:spPr>
            <p:txBody>
              <a:bodyPr/>
              <a:lstStyle/>
              <a:p>
                <a:r>
                  <a:rPr lang="ja-JP" altLang="en-US">
                    <a:noFill/>
                  </a:rPr>
                  <a:t> </a:t>
                </a:r>
              </a:p>
            </p:txBody>
          </p:sp>
        </mc:Fallback>
      </mc:AlternateContent>
      <p:sp>
        <p:nvSpPr>
          <p:cNvPr id="16" name="正方形/長方形 15"/>
          <p:cNvSpPr/>
          <p:nvPr/>
        </p:nvSpPr>
        <p:spPr>
          <a:xfrm>
            <a:off x="951964" y="3414883"/>
            <a:ext cx="3694596" cy="566126"/>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p:cNvCxnSpPr/>
          <p:nvPr/>
        </p:nvCxnSpPr>
        <p:spPr>
          <a:xfrm flipV="1">
            <a:off x="1372179" y="3409902"/>
            <a:ext cx="0" cy="566126"/>
          </a:xfrm>
          <a:prstGeom prst="straightConnector1">
            <a:avLst/>
          </a:prstGeom>
          <a:ln w="28575">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1547014" y="3197873"/>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1547014" y="3197873"/>
                <a:ext cx="489858" cy="388440"/>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角丸四角形吹き出し 18"/>
              <p:cNvSpPr/>
              <p:nvPr/>
            </p:nvSpPr>
            <p:spPr>
              <a:xfrm>
                <a:off x="3567693" y="4171877"/>
                <a:ext cx="1319100" cy="506185"/>
              </a:xfrm>
              <a:prstGeom prst="wedgeRoundRectCallout">
                <a:avLst>
                  <a:gd name="adj1" fmla="val -90673"/>
                  <a:gd name="adj2" fmla="val -92234"/>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m:t>
                          </m:r>
                        </m:sub>
                      </m:sSub>
                      <m:r>
                        <a:rPr kumimoji="1" lang="en-US" altLang="ja-JP" b="1" i="1" smtClean="0">
                          <a:solidFill>
                            <a:schemeClr val="tx1">
                              <a:lumMod val="75000"/>
                              <a:lumOff val="25000"/>
                            </a:schemeClr>
                          </a:solidFill>
                          <a:latin typeface="Cambria Math" panose="02040503050406030204" pitchFamily="18" charset="0"/>
                        </a:rPr>
                        <m:t>=</m:t>
                      </m:r>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19" name="角丸四角形吹き出し 18"/>
              <p:cNvSpPr>
                <a:spLocks noRot="1" noChangeAspect="1" noMove="1" noResize="1" noEditPoints="1" noAdjustHandles="1" noChangeArrowheads="1" noChangeShapeType="1" noTextEdit="1"/>
              </p:cNvSpPr>
              <p:nvPr/>
            </p:nvSpPr>
            <p:spPr>
              <a:xfrm>
                <a:off x="3567693" y="4171877"/>
                <a:ext cx="1319100" cy="506185"/>
              </a:xfrm>
              <a:prstGeom prst="wedgeRoundRectCallout">
                <a:avLst>
                  <a:gd name="adj1" fmla="val -90673"/>
                  <a:gd name="adj2" fmla="val -92234"/>
                  <a:gd name="adj3" fmla="val 16667"/>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2286189" y="3304804"/>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2286189" y="3304804"/>
                <a:ext cx="489858" cy="388440"/>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3154353" y="3546869"/>
                <a:ext cx="489858" cy="389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𝟑</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3154353" y="3546869"/>
                <a:ext cx="489858" cy="38978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4067115" y="3078584"/>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𝟒</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4067115" y="3078584"/>
                <a:ext cx="489858" cy="387735"/>
              </a:xfrm>
              <a:prstGeom prst="rect">
                <a:avLst/>
              </a:prstGeom>
              <a:blipFill>
                <a:blip r:embed="rId17"/>
                <a:stretch>
                  <a:fillRect/>
                </a:stretch>
              </a:blipFill>
            </p:spPr>
            <p:txBody>
              <a:bodyPr/>
              <a:lstStyle/>
              <a:p>
                <a:r>
                  <a:rPr lang="ja-JP" altLang="en-US">
                    <a:noFill/>
                  </a:rPr>
                  <a:t> </a:t>
                </a:r>
              </a:p>
            </p:txBody>
          </p:sp>
        </mc:Fallback>
      </mc:AlternateContent>
      <p:sp>
        <p:nvSpPr>
          <p:cNvPr id="23" name="テキスト ボックス 22"/>
          <p:cNvSpPr txBox="1"/>
          <p:nvPr/>
        </p:nvSpPr>
        <p:spPr>
          <a:xfrm>
            <a:off x="3508923" y="6171804"/>
            <a:ext cx="1137637" cy="400110"/>
          </a:xfrm>
          <a:prstGeom prst="rect">
            <a:avLst/>
          </a:prstGeom>
          <a:noFill/>
        </p:spPr>
        <p:txBody>
          <a:bodyPr wrap="square" rtlCol="0">
            <a:spAutoFit/>
          </a:bodyPr>
          <a:lstStyle/>
          <a:p>
            <a:r>
              <a:rPr lang="en-US" altLang="ja-JP" sz="2000" i="1" dirty="0" smtClean="0">
                <a:latin typeface="Cambria Math" panose="02040503050406030204" pitchFamily="18" charset="0"/>
                <a:ea typeface="Cambria Math" panose="02040503050406030204" pitchFamily="18" charset="0"/>
              </a:rPr>
              <a:t>t</a:t>
            </a:r>
            <a:r>
              <a:rPr lang="en-US" altLang="ja-JP" sz="2000" dirty="0" smtClean="0"/>
              <a:t> </a:t>
            </a:r>
            <a:r>
              <a:rPr kumimoji="1" lang="en-US" altLang="ja-JP" sz="2000" dirty="0" smtClean="0"/>
              <a:t>: </a:t>
            </a:r>
            <a:r>
              <a:rPr kumimoji="1" lang="ja-JP" altLang="en-US" sz="2000" dirty="0" smtClean="0"/>
              <a:t>時間</a:t>
            </a:r>
            <a:endParaRPr kumimoji="1" lang="ja-JP" altLang="en-US" sz="2000" dirty="0"/>
          </a:p>
        </p:txBody>
      </p:sp>
      <mc:AlternateContent xmlns:mc="http://schemas.openxmlformats.org/markup-compatibility/2006" xmlns:a14="http://schemas.microsoft.com/office/drawing/2010/main">
        <mc:Choice Requires="a14">
          <p:sp>
            <p:nvSpPr>
              <p:cNvPr id="24" name="テキスト ボックス 23"/>
              <p:cNvSpPr txBox="1"/>
              <p:nvPr/>
            </p:nvSpPr>
            <p:spPr>
              <a:xfrm>
                <a:off x="1149117" y="2252385"/>
                <a:ext cx="2487688" cy="646331"/>
              </a:xfrm>
              <a:prstGeom prst="rect">
                <a:avLst/>
              </a:prstGeom>
              <a:noFill/>
            </p:spPr>
            <p:txBody>
              <a:bodyPr wrap="square" rtlCol="0">
                <a:spAutoFit/>
              </a:bodyPr>
              <a:lstStyle/>
              <a:p>
                <a:pPr algn="ctr"/>
                <a:r>
                  <a:rPr kumimoji="1" lang="ja-JP" altLang="en-US" b="1" dirty="0" smtClean="0">
                    <a:solidFill>
                      <a:schemeClr val="tx1">
                        <a:lumMod val="75000"/>
                        <a:lumOff val="25000"/>
                      </a:schemeClr>
                    </a:solidFill>
                  </a:rPr>
                  <a:t>各々の最良解</a:t>
                </a:r>
                <a14:m>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𝒊</m:t>
                        </m:r>
                        <m:r>
                          <a:rPr kumimoji="1" lang="en-US" altLang="ja-JP" b="1" i="1" smtClean="0">
                            <a:solidFill>
                              <a:schemeClr val="tx1">
                                <a:lumMod val="75000"/>
                                <a:lumOff val="25000"/>
                              </a:schemeClr>
                            </a:solidFill>
                            <a:latin typeface="Cambria Math" panose="02040503050406030204" pitchFamily="18" charset="0"/>
                          </a:rPr>
                          <m:t>∗</m:t>
                        </m:r>
                      </m:sub>
                    </m:sSub>
                  </m:oMath>
                </a14:m>
                <a:endParaRPr kumimoji="1" lang="en-US" altLang="ja-JP" b="1" dirty="0" smtClean="0">
                  <a:solidFill>
                    <a:schemeClr val="tx1">
                      <a:lumMod val="75000"/>
                      <a:lumOff val="25000"/>
                    </a:schemeClr>
                  </a:solidFill>
                </a:endParaRPr>
              </a:p>
              <a:p>
                <a:pPr algn="ctr"/>
                <a:r>
                  <a:rPr lang="ja-JP" altLang="en-US" b="1" dirty="0" smtClean="0">
                    <a:solidFill>
                      <a:schemeClr val="tx1">
                        <a:lumMod val="75000"/>
                        <a:lumOff val="25000"/>
                      </a:schemeClr>
                    </a:solidFill>
                  </a:rPr>
                  <a:t>（パーソナルベスト）</a:t>
                </a:r>
                <a:endParaRPr kumimoji="1" lang="ja-JP" altLang="en-US" b="1" dirty="0">
                  <a:solidFill>
                    <a:schemeClr val="tx1">
                      <a:lumMod val="75000"/>
                      <a:lumOff val="25000"/>
                    </a:schemeClr>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1149117" y="2252385"/>
                <a:ext cx="2487688" cy="646331"/>
              </a:xfrm>
              <a:prstGeom prst="rect">
                <a:avLst/>
              </a:prstGeom>
              <a:blipFill>
                <a:blip r:embed="rId18"/>
                <a:stretch>
                  <a:fillRect l="-2206" t="-4673" r="-1961" b="-130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4141569" y="5571732"/>
                <a:ext cx="10099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chemeClr val="tx1">
                              <a:lumMod val="75000"/>
                              <a:lumOff val="25000"/>
                            </a:schemeClr>
                          </a:solidFill>
                          <a:latin typeface="Cambria Math" panose="02040503050406030204" pitchFamily="18" charset="0"/>
                        </a:rPr>
                        <m:t>𝒙</m:t>
                      </m:r>
                    </m:oMath>
                  </m:oMathPara>
                </a14:m>
                <a:endParaRPr kumimoji="1" lang="ja-JP" altLang="en-US" b="1" dirty="0">
                  <a:solidFill>
                    <a:schemeClr val="tx1">
                      <a:lumMod val="75000"/>
                      <a:lumOff val="25000"/>
                    </a:schemeClr>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4141569" y="5571732"/>
                <a:ext cx="1009982" cy="369332"/>
              </a:xfrm>
              <a:prstGeom prst="rect">
                <a:avLst/>
              </a:prstGeom>
              <a:blipFill>
                <a:blip r:embed="rId19"/>
                <a:stretch>
                  <a:fillRect/>
                </a:stretch>
              </a:blipFill>
            </p:spPr>
            <p:txBody>
              <a:bodyPr/>
              <a:lstStyle/>
              <a:p>
                <a:r>
                  <a:rPr lang="ja-JP" altLang="en-US">
                    <a:noFill/>
                  </a:rPr>
                  <a:t> </a:t>
                </a:r>
              </a:p>
            </p:txBody>
          </p:sp>
        </mc:Fallback>
      </mc:AlternateContent>
      <p:sp>
        <p:nvSpPr>
          <p:cNvPr id="26" name="楕円 25"/>
          <p:cNvSpPr/>
          <p:nvPr/>
        </p:nvSpPr>
        <p:spPr>
          <a:xfrm>
            <a:off x="3508923" y="5987346"/>
            <a:ext cx="118021" cy="118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3605750" y="5845590"/>
            <a:ext cx="951224" cy="400110"/>
          </a:xfrm>
          <a:prstGeom prst="rect">
            <a:avLst/>
          </a:prstGeom>
          <a:noFill/>
        </p:spPr>
        <p:txBody>
          <a:bodyPr wrap="square" rtlCol="0">
            <a:spAutoFit/>
          </a:bodyPr>
          <a:lstStyle/>
          <a:p>
            <a:r>
              <a:rPr lang="en-US" altLang="ja-JP" sz="2000" dirty="0" smtClean="0"/>
              <a:t> </a:t>
            </a:r>
            <a:r>
              <a:rPr kumimoji="1" lang="en-US" altLang="ja-JP" sz="2000" dirty="0" smtClean="0"/>
              <a:t>: </a:t>
            </a:r>
            <a:r>
              <a:rPr lang="ja-JP" altLang="en-US" sz="2000" dirty="0"/>
              <a:t>個体</a:t>
            </a:r>
            <a:endParaRPr kumimoji="1" lang="ja-JP" altLang="en-US" sz="2000" dirty="0"/>
          </a:p>
        </p:txBody>
      </p:sp>
      <p:sp>
        <p:nvSpPr>
          <p:cNvPr id="28" name="テキスト ボックス 27"/>
          <p:cNvSpPr txBox="1"/>
          <p:nvPr/>
        </p:nvSpPr>
        <p:spPr>
          <a:xfrm>
            <a:off x="1828178" y="6171804"/>
            <a:ext cx="1672299" cy="400110"/>
          </a:xfrm>
          <a:prstGeom prst="rect">
            <a:avLst/>
          </a:prstGeom>
          <a:noFill/>
        </p:spPr>
        <p:txBody>
          <a:bodyPr wrap="square" rtlCol="0">
            <a:spAutoFit/>
          </a:bodyPr>
          <a:lstStyle/>
          <a:p>
            <a:r>
              <a:rPr lang="en-US" altLang="ja-JP" sz="2000" i="1" dirty="0" err="1" smtClean="0">
                <a:latin typeface="Cambria Math" panose="02040503050406030204" pitchFamily="18" charset="0"/>
                <a:ea typeface="Cambria Math" panose="02040503050406030204" pitchFamily="18" charset="0"/>
              </a:rPr>
              <a:t>i</a:t>
            </a:r>
            <a:r>
              <a:rPr lang="en-US" altLang="ja-JP" sz="2000" dirty="0" smtClean="0"/>
              <a:t> </a:t>
            </a:r>
            <a:r>
              <a:rPr kumimoji="1" lang="en-US" altLang="ja-JP" sz="2000" dirty="0" smtClean="0"/>
              <a:t>: </a:t>
            </a:r>
            <a:r>
              <a:rPr lang="ja-JP" altLang="en-US" sz="2000" dirty="0" smtClean="0"/>
              <a:t>個体</a:t>
            </a:r>
            <a:r>
              <a:rPr lang="ja-JP" altLang="en-US" sz="2000" dirty="0"/>
              <a:t>番号</a:t>
            </a:r>
            <a:endParaRPr kumimoji="1" lang="ja-JP" altLang="en-US" sz="2000" dirty="0"/>
          </a:p>
        </p:txBody>
      </p:sp>
      <p:pic>
        <p:nvPicPr>
          <p:cNvPr id="30" name="図 29"/>
          <p:cNvPicPr>
            <a:picLocks noChangeAspect="1"/>
          </p:cNvPicPr>
          <p:nvPr>
            <p:custDataLst>
              <p:tags r:id="rId1"/>
            </p:custDataLst>
          </p:nvPr>
        </p:nvPicPr>
        <p:blipFill>
          <a:blip r:embed="rId20" cstate="print">
            <a:extLst>
              <a:ext uri="{28A0092B-C50C-407E-A947-70E740481C1C}">
                <a14:useLocalDpi xmlns:a14="http://schemas.microsoft.com/office/drawing/2010/main" val="0"/>
              </a:ext>
            </a:extLst>
          </a:blip>
          <a:stretch>
            <a:fillRect/>
          </a:stretch>
        </p:blipFill>
        <p:spPr>
          <a:xfrm>
            <a:off x="5428522" y="4380562"/>
            <a:ext cx="3944952" cy="324000"/>
          </a:xfrm>
          <a:prstGeom prst="rect">
            <a:avLst/>
          </a:prstGeom>
        </p:spPr>
      </p:pic>
      <p:pic>
        <p:nvPicPr>
          <p:cNvPr id="35" name="図 34"/>
          <p:cNvPicPr>
            <a:picLocks noChangeAspect="1"/>
          </p:cNvPicPr>
          <p:nvPr>
            <p:custDataLst>
              <p:tags r:id="rId2"/>
            </p:custDataLst>
          </p:nvPr>
        </p:nvPicPr>
        <p:blipFill>
          <a:blip r:embed="rId21" cstate="print">
            <a:extLst>
              <a:ext uri="{28A0092B-C50C-407E-A947-70E740481C1C}">
                <a14:useLocalDpi xmlns:a14="http://schemas.microsoft.com/office/drawing/2010/main" val="0"/>
              </a:ext>
            </a:extLst>
          </a:blip>
          <a:stretch>
            <a:fillRect/>
          </a:stretch>
        </p:blipFill>
        <p:spPr>
          <a:xfrm>
            <a:off x="5428522" y="3269789"/>
            <a:ext cx="1126956" cy="360000"/>
          </a:xfrm>
          <a:prstGeom prst="rect">
            <a:avLst/>
          </a:prstGeom>
        </p:spPr>
      </p:pic>
      <p:sp>
        <p:nvSpPr>
          <p:cNvPr id="37" name="テキスト ボックス 36"/>
          <p:cNvSpPr txBox="1"/>
          <p:nvPr/>
        </p:nvSpPr>
        <p:spPr>
          <a:xfrm>
            <a:off x="5295143" y="3908987"/>
            <a:ext cx="3801440"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周波数の初期化</a:t>
            </a:r>
            <a:endParaRPr kumimoji="1" lang="ja-JP" altLang="en-US" sz="2400" b="1" dirty="0">
              <a:solidFill>
                <a:schemeClr val="tx1">
                  <a:lumMod val="75000"/>
                  <a:lumOff val="25000"/>
                </a:schemeClr>
              </a:solidFill>
            </a:endParaRPr>
          </a:p>
        </p:txBody>
      </p:sp>
      <p:sp>
        <p:nvSpPr>
          <p:cNvPr id="38" name="テキスト ボックス 37"/>
          <p:cNvSpPr txBox="1"/>
          <p:nvPr/>
        </p:nvSpPr>
        <p:spPr>
          <a:xfrm>
            <a:off x="5295143" y="2818664"/>
            <a:ext cx="3801440"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個体の初期化</a:t>
            </a:r>
            <a:endParaRPr kumimoji="1" lang="ja-JP" altLang="en-US" sz="2400" b="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5295143" y="5157747"/>
                <a:ext cx="2443397" cy="400110"/>
              </a:xfrm>
              <a:prstGeom prst="rect">
                <a:avLst/>
              </a:prstGeom>
              <a:noFill/>
            </p:spPr>
            <p:txBody>
              <a:bodyPr wrap="square" rtlCol="0">
                <a:spAutoFit/>
              </a:bodyPr>
              <a:lstStyle/>
              <a:p>
                <a14:m>
                  <m:oMath xmlns:m="http://schemas.openxmlformats.org/officeDocument/2006/math">
                    <m:r>
                      <a:rPr kumimoji="1" lang="ja-JP" altLang="en-US" sz="2000" i="1" smtClean="0">
                        <a:latin typeface="Cambria Math" panose="02040503050406030204" pitchFamily="18" charset="0"/>
                      </a:rPr>
                      <m:t>𝛽</m:t>
                    </m:r>
                  </m:oMath>
                </a14:m>
                <a:r>
                  <a:rPr kumimoji="1" lang="ja-JP" altLang="en-US" sz="2000" dirty="0" smtClean="0"/>
                  <a:t>は</a:t>
                </a:r>
                <a:r>
                  <a:rPr kumimoji="1" lang="en-US" altLang="ja-JP" sz="2000" dirty="0" smtClean="0"/>
                  <a:t>0</a:t>
                </a:r>
                <a:r>
                  <a:rPr kumimoji="1" lang="ja-JP" altLang="en-US" sz="2000" dirty="0" smtClean="0"/>
                  <a:t>から</a:t>
                </a:r>
                <a:r>
                  <a:rPr kumimoji="1" lang="en-US" altLang="ja-JP" sz="2000" dirty="0" smtClean="0"/>
                  <a:t>1</a:t>
                </a:r>
                <a:r>
                  <a:rPr kumimoji="1" lang="ja-JP" altLang="en-US" sz="2000" dirty="0" smtClean="0"/>
                  <a:t>の乱数</a:t>
                </a:r>
                <a:endParaRPr kumimoji="1" lang="ja-JP" altLang="en-US" sz="2000" dirty="0"/>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5295143" y="5157747"/>
                <a:ext cx="2443397" cy="400110"/>
              </a:xfrm>
              <a:prstGeom prst="rect">
                <a:avLst/>
              </a:prstGeom>
              <a:blipFill>
                <a:blip r:embed="rId22"/>
                <a:stretch>
                  <a:fillRect l="-1250" t="-9091"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1849474" y="6497051"/>
                <a:ext cx="14540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1,2,…,4</m:t>
                          </m:r>
                        </m:e>
                      </m:d>
                    </m:oMath>
                  </m:oMathPara>
                </a14:m>
                <a:endParaRPr kumimoji="1" lang="ja-JP" altLang="en-US" dirty="0"/>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1849474" y="6497051"/>
                <a:ext cx="1454052" cy="276999"/>
              </a:xfrm>
              <a:prstGeom prst="rect">
                <a:avLst/>
              </a:prstGeom>
              <a:blipFill>
                <a:blip r:embed="rId23"/>
                <a:stretch>
                  <a:fillRect l="-3347" b="-1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94532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6" grpId="0" animBg="1"/>
      <p:bldP spid="19" grpId="0" animBg="1"/>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提案手法</a:t>
            </a:r>
            <a:r>
              <a:rPr kumimoji="1" lang="en-US" altLang="ja-JP" dirty="0" smtClean="0"/>
              <a:t>: Niche Radius based BA </a:t>
            </a:r>
            <a:endParaRPr kumimoji="1" lang="ja-JP" altLang="en-US" dirty="0"/>
          </a:p>
        </p:txBody>
      </p:sp>
      <p:sp>
        <p:nvSpPr>
          <p:cNvPr id="3" name="コンテンツ プレースホルダー 2"/>
          <p:cNvSpPr>
            <a:spLocks noGrp="1"/>
          </p:cNvSpPr>
          <p:nvPr>
            <p:ph idx="1"/>
          </p:nvPr>
        </p:nvSpPr>
        <p:spPr>
          <a:xfrm>
            <a:off x="343525" y="1439056"/>
            <a:ext cx="11408764" cy="4785532"/>
          </a:xfrm>
        </p:spPr>
        <p:txBody>
          <a:bodyPr>
            <a:normAutofit/>
          </a:bodyPr>
          <a:lstStyle/>
          <a:p>
            <a:pPr marL="0" indent="0">
              <a:buNone/>
            </a:pPr>
            <a:r>
              <a:rPr kumimoji="1" lang="ja-JP" altLang="en-US" b="1" dirty="0" smtClean="0">
                <a:solidFill>
                  <a:schemeClr val="tx1">
                    <a:lumMod val="75000"/>
                    <a:lumOff val="25000"/>
                  </a:schemeClr>
                </a:solidFill>
              </a:rPr>
              <a:t>従来手法の問題点</a:t>
            </a:r>
            <a:endParaRPr kumimoji="1" lang="en-US" altLang="ja-JP" b="1" dirty="0" smtClean="0">
              <a:solidFill>
                <a:schemeClr val="tx1">
                  <a:lumMod val="75000"/>
                  <a:lumOff val="25000"/>
                </a:schemeClr>
              </a:solidFill>
            </a:endParaRPr>
          </a:p>
          <a:p>
            <a:pPr lvl="1">
              <a:buFontTx/>
              <a:buChar char="-"/>
            </a:pPr>
            <a:r>
              <a:rPr lang="ja-JP" altLang="en-US" dirty="0" smtClean="0">
                <a:solidFill>
                  <a:schemeClr val="tx1">
                    <a:lumMod val="75000"/>
                    <a:lumOff val="25000"/>
                  </a:schemeClr>
                </a:solidFill>
              </a:rPr>
              <a:t>大域探索：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個体が最良解方向へ移動</a:t>
            </a:r>
            <a:endParaRPr lang="en-US" altLang="ja-JP" dirty="0" smtClean="0">
              <a:solidFill>
                <a:schemeClr val="tx1">
                  <a:lumMod val="75000"/>
                  <a:lumOff val="25000"/>
                </a:schemeClr>
              </a:solidFill>
            </a:endParaRPr>
          </a:p>
          <a:p>
            <a:pPr lvl="1">
              <a:buFontTx/>
              <a:buChar char="-"/>
            </a:pPr>
            <a:r>
              <a:rPr lang="ja-JP" altLang="en-US" dirty="0">
                <a:solidFill>
                  <a:schemeClr val="tx1">
                    <a:lumMod val="75000"/>
                    <a:lumOff val="25000"/>
                  </a:schemeClr>
                </a:solidFill>
              </a:rPr>
              <a:t>局所</a:t>
            </a:r>
            <a:r>
              <a:rPr lang="ja-JP" altLang="en-US" dirty="0" smtClean="0">
                <a:solidFill>
                  <a:schemeClr val="tx1">
                    <a:lumMod val="75000"/>
                    <a:lumOff val="25000"/>
                  </a:schemeClr>
                </a:solidFill>
              </a:rPr>
              <a:t>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最良解付近に解候補を生成</a:t>
            </a:r>
            <a:endParaRPr lang="en-US" altLang="ja-JP" dirty="0" smtClean="0">
              <a:solidFill>
                <a:schemeClr val="tx1">
                  <a:lumMod val="75000"/>
                  <a:lumOff val="25000"/>
                </a:schemeClr>
              </a:solidFill>
            </a:endParaRPr>
          </a:p>
          <a:p>
            <a:pPr lvl="1">
              <a:buFontTx/>
              <a:buChar char="-"/>
            </a:pPr>
            <a:r>
              <a:rPr lang="ja-JP" altLang="en-US" dirty="0" smtClean="0">
                <a:solidFill>
                  <a:schemeClr val="tx1">
                    <a:lumMod val="75000"/>
                    <a:lumOff val="25000"/>
                  </a:schemeClr>
                </a:solidFill>
              </a:rPr>
              <a:t>ランダム探索：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最良解が見つかれば更新</a:t>
            </a:r>
            <a:endParaRPr lang="en-US" altLang="ja-JP" dirty="0">
              <a:solidFill>
                <a:schemeClr val="tx1">
                  <a:lumMod val="75000"/>
                  <a:lumOff val="25000"/>
                </a:schemeClr>
              </a:solidFill>
            </a:endParaRPr>
          </a:p>
          <a:p>
            <a:pPr marL="0" indent="0">
              <a:buNone/>
            </a:pPr>
            <a:endParaRPr kumimoji="1" lang="en-US" altLang="ja-JP" sz="1200" b="1" dirty="0" smtClean="0">
              <a:solidFill>
                <a:schemeClr val="tx1">
                  <a:lumMod val="75000"/>
                  <a:lumOff val="25000"/>
                </a:schemeClr>
              </a:solidFill>
            </a:endParaRPr>
          </a:p>
          <a:p>
            <a:pPr marL="0" indent="0">
              <a:buNone/>
            </a:pPr>
            <a:r>
              <a:rPr kumimoji="1" lang="ja-JP" altLang="en-US" b="1" dirty="0" smtClean="0">
                <a:solidFill>
                  <a:schemeClr val="tx1">
                    <a:lumMod val="75000"/>
                    <a:lumOff val="25000"/>
                  </a:schemeClr>
                </a:solidFill>
              </a:rPr>
              <a:t>提案手法での変更点</a:t>
            </a:r>
            <a:endParaRPr kumimoji="1" lang="en-US" altLang="ja-JP" b="1" dirty="0" smtClean="0">
              <a:solidFill>
                <a:schemeClr val="tx1">
                  <a:lumMod val="75000"/>
                  <a:lumOff val="25000"/>
                </a:schemeClr>
              </a:solidFill>
            </a:endParaRPr>
          </a:p>
          <a:p>
            <a:pPr marL="0" indent="0">
              <a:buNone/>
            </a:pPr>
            <a:r>
              <a:rPr kumimoji="1" lang="en-US" altLang="ja-JP" sz="2000" dirty="0" smtClean="0">
                <a:solidFill>
                  <a:schemeClr val="tx1">
                    <a:lumMod val="75000"/>
                    <a:lumOff val="25000"/>
                  </a:schemeClr>
                </a:solidFill>
              </a:rPr>
              <a:t>	</a:t>
            </a:r>
            <a:r>
              <a:rPr kumimoji="1" lang="ja-JP" altLang="en-US" sz="1800" dirty="0" smtClean="0">
                <a:solidFill>
                  <a:schemeClr val="tx1">
                    <a:lumMod val="75000"/>
                    <a:lumOff val="25000"/>
                  </a:schemeClr>
                </a:solidFill>
              </a:rPr>
              <a:t>▶</a:t>
            </a:r>
            <a:r>
              <a:rPr kumimoji="1" lang="ja-JP" altLang="en-US" sz="2400" dirty="0" smtClean="0">
                <a:solidFill>
                  <a:schemeClr val="tx1">
                    <a:lumMod val="75000"/>
                    <a:lumOff val="25000"/>
                  </a:schemeClr>
                </a:solidFill>
              </a:rPr>
              <a:t> </a:t>
            </a:r>
            <a:r>
              <a:rPr kumimoji="1" lang="en-US" altLang="ja-JP" sz="2400" dirty="0" smtClean="0">
                <a:solidFill>
                  <a:schemeClr val="tx1">
                    <a:lumMod val="75000"/>
                    <a:lumOff val="25000"/>
                  </a:schemeClr>
                </a:solidFill>
              </a:rPr>
              <a:t>Niche Radius[</a:t>
            </a:r>
            <a:r>
              <a:rPr kumimoji="1" lang="en-US" altLang="ja-JP" sz="2400" dirty="0" err="1" smtClean="0">
                <a:solidFill>
                  <a:schemeClr val="tx1">
                    <a:lumMod val="75000"/>
                    <a:lumOff val="25000"/>
                  </a:schemeClr>
                </a:solidFill>
              </a:rPr>
              <a:t>D.Beasley</a:t>
            </a:r>
            <a:r>
              <a:rPr kumimoji="1" lang="en-US" altLang="ja-JP" sz="2400" dirty="0" smtClean="0">
                <a:solidFill>
                  <a:schemeClr val="tx1">
                    <a:lumMod val="75000"/>
                    <a:lumOff val="25000"/>
                  </a:schemeClr>
                </a:solidFill>
              </a:rPr>
              <a:t> et.al., 1993]</a:t>
            </a:r>
            <a:r>
              <a:rPr kumimoji="1" lang="ja-JP" altLang="en-US" sz="2400" dirty="0" smtClean="0">
                <a:solidFill>
                  <a:schemeClr val="tx1">
                    <a:lumMod val="75000"/>
                    <a:lumOff val="25000"/>
                  </a:schemeClr>
                </a:solidFill>
              </a:rPr>
              <a:t>を使用した個体の分散</a:t>
            </a:r>
            <a:endParaRPr kumimoji="1" lang="en-US" altLang="ja-JP" sz="2400" dirty="0" smtClean="0">
              <a:solidFill>
                <a:schemeClr val="tx1">
                  <a:lumMod val="75000"/>
                  <a:lumOff val="25000"/>
                </a:schemeClr>
              </a:solidFill>
            </a:endParaRPr>
          </a:p>
          <a:p>
            <a:pPr marL="0" indent="0">
              <a:buNone/>
            </a:pPr>
            <a:r>
              <a:rPr kumimoji="1" lang="en-US" altLang="ja-JP" sz="2000" dirty="0" smtClean="0">
                <a:solidFill>
                  <a:schemeClr val="tx1">
                    <a:lumMod val="75000"/>
                    <a:lumOff val="25000"/>
                  </a:schemeClr>
                </a:solidFill>
              </a:rPr>
              <a:t>	</a:t>
            </a:r>
            <a:r>
              <a:rPr kumimoji="1" lang="ja-JP" altLang="en-US" sz="1800" dirty="0" smtClean="0">
                <a:solidFill>
                  <a:schemeClr val="tx1">
                    <a:lumMod val="75000"/>
                    <a:lumOff val="25000"/>
                  </a:schemeClr>
                </a:solidFill>
              </a:rPr>
              <a:t>▶</a:t>
            </a:r>
            <a:r>
              <a:rPr kumimoji="1" lang="ja-JP" altLang="en-US" sz="2400" dirty="0" smtClean="0">
                <a:solidFill>
                  <a:schemeClr val="tx1">
                    <a:lumMod val="75000"/>
                    <a:lumOff val="25000"/>
                  </a:schemeClr>
                </a:solidFill>
              </a:rPr>
              <a:t> 局所探索を</a:t>
            </a:r>
            <a:r>
              <a:rPr kumimoji="1" lang="ja-JP" altLang="en-US" sz="2400" strike="sngStrike" dirty="0" smtClean="0">
                <a:solidFill>
                  <a:schemeClr val="tx1">
                    <a:lumMod val="75000"/>
                    <a:lumOff val="25000"/>
                  </a:schemeClr>
                </a:solidFill>
              </a:rPr>
              <a:t>グローバルベスト</a:t>
            </a:r>
            <a:r>
              <a:rPr kumimoji="1" lang="ja-JP" altLang="en-US" sz="2400" dirty="0" smtClean="0">
                <a:solidFill>
                  <a:schemeClr val="tx1">
                    <a:lumMod val="75000"/>
                    <a:lumOff val="25000"/>
                  </a:schemeClr>
                </a:solidFill>
              </a:rPr>
              <a:t>→</a:t>
            </a:r>
            <a:r>
              <a:rPr kumimoji="1" lang="en-US" altLang="ja-JP" sz="2400" dirty="0" smtClean="0">
                <a:solidFill>
                  <a:schemeClr val="tx1">
                    <a:lumMod val="75000"/>
                    <a:lumOff val="25000"/>
                  </a:schemeClr>
                </a:solidFill>
              </a:rPr>
              <a:t>Niche R</a:t>
            </a:r>
            <a:r>
              <a:rPr lang="en-US" altLang="ja-JP" sz="2400" dirty="0" smtClean="0">
                <a:solidFill>
                  <a:schemeClr val="tx1">
                    <a:lumMod val="75000"/>
                    <a:lumOff val="25000"/>
                  </a:schemeClr>
                </a:solidFill>
              </a:rPr>
              <a:t>adius</a:t>
            </a:r>
            <a:r>
              <a:rPr lang="ja-JP" altLang="en-US" sz="2400" dirty="0" smtClean="0">
                <a:solidFill>
                  <a:schemeClr val="tx1">
                    <a:lumMod val="75000"/>
                    <a:lumOff val="25000"/>
                  </a:schemeClr>
                </a:solidFill>
              </a:rPr>
              <a:t>内の最良解</a:t>
            </a:r>
            <a:r>
              <a:rPr kumimoji="1" lang="ja-JP" altLang="en-US" sz="2400" dirty="0" smtClean="0">
                <a:solidFill>
                  <a:schemeClr val="tx1">
                    <a:lumMod val="75000"/>
                    <a:lumOff val="25000"/>
                  </a:schemeClr>
                </a:solidFill>
              </a:rPr>
              <a:t>近辺に変更</a:t>
            </a:r>
            <a:endParaRPr kumimoji="1" lang="en-US" altLang="ja-JP" sz="2400" dirty="0" smtClean="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1800" dirty="0" smtClean="0">
                <a:solidFill>
                  <a:schemeClr val="tx1">
                    <a:lumMod val="75000"/>
                    <a:lumOff val="25000"/>
                  </a:schemeClr>
                </a:solidFill>
              </a:rPr>
              <a:t>▶</a:t>
            </a:r>
            <a:r>
              <a:rPr lang="ja-JP" altLang="en-US" sz="2400" dirty="0" smtClean="0">
                <a:solidFill>
                  <a:schemeClr val="tx1">
                    <a:lumMod val="75000"/>
                    <a:lumOff val="25000"/>
                  </a:schemeClr>
                </a:solidFill>
              </a:rPr>
              <a:t> ランダム探索無しに変更</a:t>
            </a:r>
            <a:endParaRPr kumimoji="1" lang="ja-JP" altLang="en-US" sz="2400" dirty="0">
              <a:solidFill>
                <a:schemeClr val="tx1">
                  <a:lumMod val="75000"/>
                  <a:lumOff val="25000"/>
                </a:schemeClr>
              </a:solidFill>
            </a:endParaRPr>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21</a:t>
            </a:fld>
            <a:r>
              <a:rPr kumimoji="1" lang="en-US" altLang="ja-JP" dirty="0" smtClean="0"/>
              <a:t>/17)</a:t>
            </a:r>
            <a:endParaRPr kumimoji="1" lang="ja-JP" altLang="en-US" dirty="0"/>
          </a:p>
        </p:txBody>
      </p:sp>
    </p:spTree>
    <p:extLst>
      <p:ext uri="{BB962C8B-B14F-4D97-AF65-F5344CB8AC3E}">
        <p14:creationId xmlns:p14="http://schemas.microsoft.com/office/powerpoint/2010/main" val="1794226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提案手法</a:t>
            </a:r>
            <a:r>
              <a:rPr kumimoji="1" lang="en-US" altLang="ja-JP" dirty="0" smtClean="0"/>
              <a:t>: Niche Radius based BA </a:t>
            </a:r>
            <a:endParaRPr kumimoji="1" lang="ja-JP" altLang="en-US" dirty="0"/>
          </a:p>
        </p:txBody>
      </p:sp>
      <p:sp>
        <p:nvSpPr>
          <p:cNvPr id="3" name="コンテンツ プレースホルダー 2"/>
          <p:cNvSpPr>
            <a:spLocks noGrp="1"/>
          </p:cNvSpPr>
          <p:nvPr>
            <p:ph idx="1"/>
          </p:nvPr>
        </p:nvSpPr>
        <p:spPr>
          <a:xfrm>
            <a:off x="343525" y="1439056"/>
            <a:ext cx="11408764" cy="4785532"/>
          </a:xfrm>
        </p:spPr>
        <p:txBody>
          <a:bodyPr/>
          <a:lstStyle/>
          <a:p>
            <a:pPr marL="0" indent="0">
              <a:buNone/>
            </a:pPr>
            <a:r>
              <a:rPr kumimoji="1" lang="ja-JP" altLang="en-US" b="1" dirty="0" smtClean="0">
                <a:solidFill>
                  <a:schemeClr val="tx1">
                    <a:lumMod val="75000"/>
                    <a:lumOff val="25000"/>
                  </a:schemeClr>
                </a:solidFill>
              </a:rPr>
              <a:t>提案手法での変更点</a:t>
            </a:r>
            <a:endParaRPr kumimoji="1" lang="en-US" altLang="ja-JP" b="1" dirty="0" smtClean="0">
              <a:solidFill>
                <a:schemeClr val="tx1">
                  <a:lumMod val="75000"/>
                  <a:lumOff val="25000"/>
                </a:schemeClr>
              </a:solidFill>
            </a:endParaRPr>
          </a:p>
          <a:p>
            <a:pPr marL="0" indent="0">
              <a:buNone/>
            </a:pPr>
            <a:r>
              <a:rPr lang="ja-JP" altLang="en-US" sz="2000" dirty="0" smtClean="0">
                <a:solidFill>
                  <a:schemeClr val="accent5"/>
                </a:solidFill>
              </a:rPr>
              <a:t>▶</a:t>
            </a:r>
            <a:r>
              <a:rPr lang="ja-JP" altLang="en-US" sz="2400" dirty="0" smtClean="0">
                <a:solidFill>
                  <a:schemeClr val="accent5"/>
                </a:solidFill>
              </a:rPr>
              <a:t> ランダム探索無しに変更</a:t>
            </a:r>
            <a:endParaRPr kumimoji="1" lang="ja-JP" altLang="en-US" sz="2400" dirty="0">
              <a:solidFill>
                <a:schemeClr val="accent5"/>
              </a:solidFill>
            </a:endParaRPr>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22</a:t>
            </a:fld>
            <a:r>
              <a:rPr kumimoji="1" lang="en-US" altLang="ja-JP" dirty="0" smtClean="0"/>
              <a:t>/17)</a:t>
            </a:r>
            <a:endParaRPr kumimoji="1" lang="ja-JP" altLang="en-US" dirty="0"/>
          </a:p>
        </p:txBody>
      </p:sp>
      <p:sp>
        <p:nvSpPr>
          <p:cNvPr id="5" name="テキスト ボックス 4"/>
          <p:cNvSpPr txBox="1"/>
          <p:nvPr/>
        </p:nvSpPr>
        <p:spPr>
          <a:xfrm>
            <a:off x="1153150" y="4096462"/>
            <a:ext cx="8219450" cy="461665"/>
          </a:xfrm>
          <a:prstGeom prst="rect">
            <a:avLst/>
          </a:prstGeom>
          <a:noFill/>
        </p:spPr>
        <p:txBody>
          <a:bodyPr wrap="square" rtlCol="0">
            <a:spAutoFit/>
          </a:bodyPr>
          <a:lstStyle/>
          <a:p>
            <a:r>
              <a:rPr kumimoji="1" lang="ja-JP" altLang="en-US" sz="2400" dirty="0" smtClean="0"/>
              <a:t>最適解への収束を避けるため，個体を局所解に留まらせる</a:t>
            </a:r>
            <a:endParaRPr kumimoji="1" lang="ja-JP" altLang="en-US" sz="2400" dirty="0"/>
          </a:p>
        </p:txBody>
      </p:sp>
    </p:spTree>
    <p:extLst>
      <p:ext uri="{BB962C8B-B14F-4D97-AF65-F5344CB8AC3E}">
        <p14:creationId xmlns:p14="http://schemas.microsoft.com/office/powerpoint/2010/main" val="1567799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従来の問題に対するアプローチ</a:t>
            </a:r>
            <a:endParaRPr kumimoji="1" lang="ja-JP" altLang="en-US" dirty="0"/>
          </a:p>
        </p:txBody>
      </p:sp>
      <mc:AlternateContent xmlns:mc="http://schemas.openxmlformats.org/markup-compatibility/2006" xmlns:a14="http://schemas.microsoft.com/office/drawing/2010/main">
        <mc:Choice Requires="a14">
          <p:graphicFrame>
            <p:nvGraphicFramePr>
              <p:cNvPr id="5" name="コンテンツ プレースホルダー 4"/>
              <p:cNvGraphicFramePr>
                <a:graphicFrameLocks noGrp="1"/>
              </p:cNvGraphicFramePr>
              <p:nvPr>
                <p:ph idx="1"/>
              </p:nvPr>
            </p:nvGraphicFramePr>
            <p:xfrm>
              <a:off x="489440" y="4714408"/>
              <a:ext cx="9027721" cy="1828800"/>
            </p:xfrm>
            <a:graphic>
              <a:graphicData uri="http://schemas.openxmlformats.org/drawingml/2006/table">
                <a:tbl>
                  <a:tblPr firstRow="1" bandRow="1">
                    <a:tableStyleId>{93296810-A885-4BE3-A3E7-6D5BEEA58F35}</a:tableStyleId>
                  </a:tblPr>
                  <a:tblGrid>
                    <a:gridCol w="2095818">
                      <a:extLst>
                        <a:ext uri="{9D8B030D-6E8A-4147-A177-3AD203B41FA5}">
                          <a16:colId xmlns:a16="http://schemas.microsoft.com/office/drawing/2014/main" val="1888647110"/>
                        </a:ext>
                      </a:extLst>
                    </a:gridCol>
                    <a:gridCol w="2680145">
                      <a:extLst>
                        <a:ext uri="{9D8B030D-6E8A-4147-A177-3AD203B41FA5}">
                          <a16:colId xmlns:a16="http://schemas.microsoft.com/office/drawing/2014/main" val="795190192"/>
                        </a:ext>
                      </a:extLst>
                    </a:gridCol>
                    <a:gridCol w="4251758">
                      <a:extLst>
                        <a:ext uri="{9D8B030D-6E8A-4147-A177-3AD203B41FA5}">
                          <a16:colId xmlns:a16="http://schemas.microsoft.com/office/drawing/2014/main" val="1525472245"/>
                        </a:ext>
                      </a:extLst>
                    </a:gridCol>
                  </a:tblGrid>
                  <a:tr h="370840">
                    <a:tc>
                      <a:txBody>
                        <a:bodyPr/>
                        <a:lstStyle/>
                        <a:p>
                          <a:endParaRPr kumimoji="1" lang="ja-JP" altLang="en-US" sz="2400" dirty="0"/>
                        </a:p>
                      </a:txBody>
                      <a:tcPr/>
                    </a:tc>
                    <a:tc>
                      <a:txBody>
                        <a:bodyPr/>
                        <a:lstStyle/>
                        <a:p>
                          <a:r>
                            <a:rPr kumimoji="1" lang="ja-JP" altLang="en-US" sz="2400" dirty="0" smtClean="0"/>
                            <a:t>従来手法</a:t>
                          </a:r>
                          <a:endParaRPr kumimoji="1" lang="ja-JP" altLang="en-US" sz="2400" dirty="0"/>
                        </a:p>
                      </a:txBody>
                      <a:tcPr/>
                    </a:tc>
                    <a:tc>
                      <a:txBody>
                        <a:bodyPr/>
                        <a:lstStyle/>
                        <a:p>
                          <a:r>
                            <a:rPr kumimoji="1" lang="ja-JP" altLang="en-US" sz="2400" dirty="0" smtClean="0"/>
                            <a:t>提案手法</a:t>
                          </a:r>
                          <a:endParaRPr kumimoji="1" lang="ja-JP" altLang="en-US" sz="2400" dirty="0"/>
                        </a:p>
                      </a:txBody>
                      <a:tcPr/>
                    </a:tc>
                    <a:extLst>
                      <a:ext uri="{0D108BD9-81ED-4DB2-BD59-A6C34878D82A}">
                        <a16:rowId xmlns:a16="http://schemas.microsoft.com/office/drawing/2014/main" val="3953346623"/>
                      </a:ext>
                    </a:extLst>
                  </a:tr>
                  <a:tr h="370840">
                    <a:tc>
                      <a:txBody>
                        <a:bodyPr/>
                        <a:lstStyle/>
                        <a:p>
                          <a:r>
                            <a:rPr kumimoji="1" lang="ja-JP" altLang="en-US" sz="2400" dirty="0" smtClean="0"/>
                            <a:t>大域探索</a:t>
                          </a:r>
                          <a:endParaRPr kumimoji="1" lang="ja-JP" altLang="en-US" sz="2400" dirty="0"/>
                        </a:p>
                      </a:txBody>
                      <a:tcPr/>
                    </a:tc>
                    <a:tc>
                      <a:txBody>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smtClean="0">
                                      <a:latin typeface="Cambria Math" panose="02040503050406030204" pitchFamily="18" charset="0"/>
                                    </a:rPr>
                                    <m:t>𝑥</m:t>
                                  </m:r>
                                </m:e>
                                <m:sub>
                                  <m:r>
                                    <a:rPr kumimoji="1" lang="en-US" altLang="ja-JP" sz="2400" smtClean="0">
                                      <a:latin typeface="Cambria Math" panose="02040503050406030204" pitchFamily="18" charset="0"/>
                                    </a:rPr>
                                    <m:t>∗</m:t>
                                  </m:r>
                                </m:sub>
                              </m:sSub>
                            </m:oMath>
                          </a14:m>
                          <a:r>
                            <a:rPr kumimoji="1" lang="ja-JP" altLang="en-US" sz="2400" dirty="0" smtClean="0"/>
                            <a:t>へ向かって移動</a:t>
                          </a:r>
                          <a:endParaRPr kumimoji="1" lang="ja-JP" altLang="en-US" sz="2400" dirty="0"/>
                        </a:p>
                      </a:txBody>
                      <a:tcPr/>
                    </a:tc>
                    <a:tc>
                      <a:txBody>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smtClean="0">
                                      <a:latin typeface="Cambria Math" panose="02040503050406030204" pitchFamily="18" charset="0"/>
                                    </a:rPr>
                                    <m:t>𝑥</m:t>
                                  </m:r>
                                </m:e>
                                <m:sub>
                                  <m:r>
                                    <a:rPr kumimoji="1" lang="en-US" altLang="ja-JP" sz="2400" smtClean="0">
                                      <a:latin typeface="Cambria Math" panose="02040503050406030204" pitchFamily="18" charset="0"/>
                                    </a:rPr>
                                    <m:t>𝑁𝑅</m:t>
                                  </m:r>
                                  <m:r>
                                    <a:rPr kumimoji="1" lang="en-US" altLang="ja-JP" sz="2400" smtClean="0">
                                      <a:latin typeface="Cambria Math" panose="02040503050406030204" pitchFamily="18" charset="0"/>
                                    </a:rPr>
                                    <m:t>∗</m:t>
                                  </m:r>
                                </m:sub>
                              </m:sSub>
                            </m:oMath>
                          </a14:m>
                          <a:r>
                            <a:rPr kumimoji="1" lang="ja-JP" altLang="en-US" sz="2400" dirty="0" smtClean="0"/>
                            <a:t>から遠ざかる方向へ移動</a:t>
                          </a:r>
                          <a:endParaRPr kumimoji="1" lang="ja-JP" altLang="en-US" sz="2400" dirty="0"/>
                        </a:p>
                      </a:txBody>
                      <a:tcPr/>
                    </a:tc>
                    <a:extLst>
                      <a:ext uri="{0D108BD9-81ED-4DB2-BD59-A6C34878D82A}">
                        <a16:rowId xmlns:a16="http://schemas.microsoft.com/office/drawing/2014/main" val="656224647"/>
                      </a:ext>
                    </a:extLst>
                  </a:tr>
                  <a:tr h="370840">
                    <a:tc>
                      <a:txBody>
                        <a:bodyPr/>
                        <a:lstStyle/>
                        <a:p>
                          <a:r>
                            <a:rPr kumimoji="1" lang="ja-JP" altLang="en-US" sz="2400" dirty="0" smtClean="0"/>
                            <a:t>局所探索</a:t>
                          </a:r>
                          <a:endParaRPr kumimoji="1" lang="ja-JP" altLang="en-US" sz="2400" dirty="0"/>
                        </a:p>
                      </a:txBody>
                      <a:tcPr/>
                    </a:tc>
                    <a:tc>
                      <a:txBody>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smtClean="0">
                                      <a:latin typeface="Cambria Math" panose="02040503050406030204" pitchFamily="18" charset="0"/>
                                    </a:rPr>
                                    <m:t>𝑥</m:t>
                                  </m:r>
                                </m:e>
                                <m:sub>
                                  <m:r>
                                    <a:rPr kumimoji="1" lang="en-US" altLang="ja-JP" sz="2400" smtClean="0">
                                      <a:latin typeface="Cambria Math" panose="02040503050406030204" pitchFamily="18" charset="0"/>
                                    </a:rPr>
                                    <m:t>∗</m:t>
                                  </m:r>
                                </m:sub>
                              </m:sSub>
                            </m:oMath>
                          </a14:m>
                          <a:r>
                            <a:rPr kumimoji="1" lang="ja-JP" altLang="en-US" sz="2400" dirty="0" smtClean="0"/>
                            <a:t>付近</a:t>
                          </a:r>
                          <a:endParaRPr kumimoji="1" lang="ja-JP" altLang="en-US" sz="2400" dirty="0"/>
                        </a:p>
                      </a:txBody>
                      <a:tcPr/>
                    </a:tc>
                    <a:tc>
                      <a:txBody>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smtClean="0">
                                      <a:latin typeface="Cambria Math" panose="02040503050406030204" pitchFamily="18" charset="0"/>
                                    </a:rPr>
                                    <m:t>𝑥</m:t>
                                  </m:r>
                                </m:e>
                                <m:sub>
                                  <m:r>
                                    <a:rPr kumimoji="1" lang="en-US" altLang="ja-JP" sz="2400" smtClean="0">
                                      <a:latin typeface="Cambria Math" panose="02040503050406030204" pitchFamily="18" charset="0"/>
                                    </a:rPr>
                                    <m:t>𝑁𝑅</m:t>
                                  </m:r>
                                  <m:r>
                                    <a:rPr kumimoji="1" lang="en-US" altLang="ja-JP" sz="2400" smtClean="0">
                                      <a:latin typeface="Cambria Math" panose="02040503050406030204" pitchFamily="18" charset="0"/>
                                    </a:rPr>
                                    <m:t>∗</m:t>
                                  </m:r>
                                </m:sub>
                              </m:sSub>
                            </m:oMath>
                          </a14:m>
                          <a:r>
                            <a:rPr kumimoji="1" lang="ja-JP" altLang="en-US" sz="2400" dirty="0" smtClean="0"/>
                            <a:t>付近</a:t>
                          </a:r>
                          <a:endParaRPr kumimoji="1" lang="ja-JP" altLang="en-US" sz="2400" dirty="0"/>
                        </a:p>
                      </a:txBody>
                      <a:tcPr/>
                    </a:tc>
                    <a:extLst>
                      <a:ext uri="{0D108BD9-81ED-4DB2-BD59-A6C34878D82A}">
                        <a16:rowId xmlns:a16="http://schemas.microsoft.com/office/drawing/2014/main" val="1044138635"/>
                      </a:ext>
                    </a:extLst>
                  </a:tr>
                  <a:tr h="370840">
                    <a:tc>
                      <a:txBody>
                        <a:bodyPr/>
                        <a:lstStyle/>
                        <a:p>
                          <a:r>
                            <a:rPr kumimoji="1" lang="ja-JP" altLang="en-US" sz="2400" dirty="0" smtClean="0"/>
                            <a:t>ランダム探索</a:t>
                          </a:r>
                          <a:endParaRPr kumimoji="1" lang="ja-JP" altLang="en-US" sz="2400" dirty="0"/>
                        </a:p>
                      </a:txBody>
                      <a:tcPr/>
                    </a:tc>
                    <a:tc>
                      <a:txBody>
                        <a:bodyPr/>
                        <a:lstStyle/>
                        <a:p>
                          <a:r>
                            <a:rPr kumimoji="1" lang="ja-JP" altLang="en-US" sz="2400" dirty="0" smtClean="0"/>
                            <a:t>全探索領域内</a:t>
                          </a:r>
                          <a:endParaRPr kumimoji="1" lang="ja-JP" altLang="en-US" sz="2400" dirty="0"/>
                        </a:p>
                      </a:txBody>
                      <a:tcPr/>
                    </a:tc>
                    <a:tc>
                      <a:txBody>
                        <a:bodyPr/>
                        <a:lstStyle/>
                        <a:p>
                          <a:r>
                            <a:rPr kumimoji="1" lang="ja-JP" altLang="en-US" sz="2400" dirty="0" smtClean="0"/>
                            <a:t>探索無し</a:t>
                          </a:r>
                          <a:endParaRPr kumimoji="1" lang="ja-JP" altLang="en-US" sz="2400" dirty="0"/>
                        </a:p>
                      </a:txBody>
                      <a:tcPr/>
                    </a:tc>
                    <a:extLst>
                      <a:ext uri="{0D108BD9-81ED-4DB2-BD59-A6C34878D82A}">
                        <a16:rowId xmlns:a16="http://schemas.microsoft.com/office/drawing/2014/main" val="707445645"/>
                      </a:ext>
                    </a:extLst>
                  </a:tr>
                </a:tbl>
              </a:graphicData>
            </a:graphic>
          </p:graphicFrame>
        </mc:Choice>
        <mc:Fallback xmlns="">
          <p:graphicFrame>
            <p:nvGraphicFramePr>
              <p:cNvPr id="5" name="コンテンツ プレースホルダー 4"/>
              <p:cNvGraphicFramePr>
                <a:graphicFrameLocks noGrp="1"/>
              </p:cNvGraphicFramePr>
              <p:nvPr>
                <p:ph idx="1"/>
              </p:nvPr>
            </p:nvGraphicFramePr>
            <p:xfrm>
              <a:off x="489440" y="4714408"/>
              <a:ext cx="9027721" cy="1828800"/>
            </p:xfrm>
            <a:graphic>
              <a:graphicData uri="http://schemas.openxmlformats.org/drawingml/2006/table">
                <a:tbl>
                  <a:tblPr firstRow="1" bandRow="1">
                    <a:tableStyleId>{93296810-A885-4BE3-A3E7-6D5BEEA58F35}</a:tableStyleId>
                  </a:tblPr>
                  <a:tblGrid>
                    <a:gridCol w="2095818">
                      <a:extLst>
                        <a:ext uri="{9D8B030D-6E8A-4147-A177-3AD203B41FA5}">
                          <a16:colId xmlns:a16="http://schemas.microsoft.com/office/drawing/2014/main" val="1888647110"/>
                        </a:ext>
                      </a:extLst>
                    </a:gridCol>
                    <a:gridCol w="2680145">
                      <a:extLst>
                        <a:ext uri="{9D8B030D-6E8A-4147-A177-3AD203B41FA5}">
                          <a16:colId xmlns:a16="http://schemas.microsoft.com/office/drawing/2014/main" val="795190192"/>
                        </a:ext>
                      </a:extLst>
                    </a:gridCol>
                    <a:gridCol w="4251758">
                      <a:extLst>
                        <a:ext uri="{9D8B030D-6E8A-4147-A177-3AD203B41FA5}">
                          <a16:colId xmlns:a16="http://schemas.microsoft.com/office/drawing/2014/main" val="1525472245"/>
                        </a:ext>
                      </a:extLst>
                    </a:gridCol>
                  </a:tblGrid>
                  <a:tr h="457200">
                    <a:tc>
                      <a:txBody>
                        <a:bodyPr/>
                        <a:lstStyle/>
                        <a:p>
                          <a:endParaRPr kumimoji="1" lang="ja-JP" altLang="en-US" sz="2400" dirty="0"/>
                        </a:p>
                      </a:txBody>
                      <a:tcPr/>
                    </a:tc>
                    <a:tc>
                      <a:txBody>
                        <a:bodyPr/>
                        <a:lstStyle/>
                        <a:p>
                          <a:r>
                            <a:rPr kumimoji="1" lang="ja-JP" altLang="en-US" sz="2400" dirty="0" smtClean="0"/>
                            <a:t>従来手法</a:t>
                          </a:r>
                          <a:endParaRPr kumimoji="1" lang="ja-JP" altLang="en-US" sz="2400" dirty="0"/>
                        </a:p>
                      </a:txBody>
                      <a:tcPr/>
                    </a:tc>
                    <a:tc>
                      <a:txBody>
                        <a:bodyPr/>
                        <a:lstStyle/>
                        <a:p>
                          <a:r>
                            <a:rPr kumimoji="1" lang="ja-JP" altLang="en-US" sz="2400" dirty="0" smtClean="0"/>
                            <a:t>提案手法</a:t>
                          </a:r>
                          <a:endParaRPr kumimoji="1" lang="ja-JP" altLang="en-US" sz="2400" dirty="0"/>
                        </a:p>
                      </a:txBody>
                      <a:tcPr/>
                    </a:tc>
                    <a:extLst>
                      <a:ext uri="{0D108BD9-81ED-4DB2-BD59-A6C34878D82A}">
                        <a16:rowId xmlns:a16="http://schemas.microsoft.com/office/drawing/2014/main" val="3953346623"/>
                      </a:ext>
                    </a:extLst>
                  </a:tr>
                  <a:tr h="457200">
                    <a:tc>
                      <a:txBody>
                        <a:bodyPr/>
                        <a:lstStyle/>
                        <a:p>
                          <a:r>
                            <a:rPr kumimoji="1" lang="ja-JP" altLang="en-US" sz="2400" dirty="0" smtClean="0"/>
                            <a:t>大域探索</a:t>
                          </a:r>
                          <a:endParaRPr kumimoji="1" lang="ja-JP" altLang="en-US" sz="2400" dirty="0"/>
                        </a:p>
                      </a:txBody>
                      <a:tcPr/>
                    </a:tc>
                    <a:tc>
                      <a:txBody>
                        <a:bodyPr/>
                        <a:lstStyle/>
                        <a:p>
                          <a:endParaRPr lang="ja-JP"/>
                        </a:p>
                      </a:txBody>
                      <a:tcPr>
                        <a:blipFill>
                          <a:blip r:embed="rId3"/>
                          <a:stretch>
                            <a:fillRect l="-78409" t="-100000" r="-159545" b="-227632"/>
                          </a:stretch>
                        </a:blipFill>
                      </a:tcPr>
                    </a:tc>
                    <a:tc>
                      <a:txBody>
                        <a:bodyPr/>
                        <a:lstStyle/>
                        <a:p>
                          <a:endParaRPr lang="ja-JP"/>
                        </a:p>
                      </a:txBody>
                      <a:tcPr>
                        <a:blipFill>
                          <a:blip r:embed="rId3"/>
                          <a:stretch>
                            <a:fillRect l="-112464" t="-100000" r="-573" b="-227632"/>
                          </a:stretch>
                        </a:blipFill>
                      </a:tcPr>
                    </a:tc>
                    <a:extLst>
                      <a:ext uri="{0D108BD9-81ED-4DB2-BD59-A6C34878D82A}">
                        <a16:rowId xmlns:a16="http://schemas.microsoft.com/office/drawing/2014/main" val="656224647"/>
                      </a:ext>
                    </a:extLst>
                  </a:tr>
                  <a:tr h="457200">
                    <a:tc>
                      <a:txBody>
                        <a:bodyPr/>
                        <a:lstStyle/>
                        <a:p>
                          <a:r>
                            <a:rPr kumimoji="1" lang="ja-JP" altLang="en-US" sz="2400" dirty="0" smtClean="0"/>
                            <a:t>局所探索</a:t>
                          </a:r>
                          <a:endParaRPr kumimoji="1" lang="ja-JP" altLang="en-US" sz="2400" dirty="0"/>
                        </a:p>
                      </a:txBody>
                      <a:tcPr/>
                    </a:tc>
                    <a:tc>
                      <a:txBody>
                        <a:bodyPr/>
                        <a:lstStyle/>
                        <a:p>
                          <a:endParaRPr lang="ja-JP"/>
                        </a:p>
                      </a:txBody>
                      <a:tcPr>
                        <a:blipFill>
                          <a:blip r:embed="rId3"/>
                          <a:stretch>
                            <a:fillRect l="-78409" t="-202667" r="-159545" b="-130667"/>
                          </a:stretch>
                        </a:blipFill>
                      </a:tcPr>
                    </a:tc>
                    <a:tc>
                      <a:txBody>
                        <a:bodyPr/>
                        <a:lstStyle/>
                        <a:p>
                          <a:endParaRPr lang="ja-JP"/>
                        </a:p>
                      </a:txBody>
                      <a:tcPr>
                        <a:blipFill>
                          <a:blip r:embed="rId3"/>
                          <a:stretch>
                            <a:fillRect l="-112464" t="-202667" r="-573" b="-130667"/>
                          </a:stretch>
                        </a:blipFill>
                      </a:tcPr>
                    </a:tc>
                    <a:extLst>
                      <a:ext uri="{0D108BD9-81ED-4DB2-BD59-A6C34878D82A}">
                        <a16:rowId xmlns:a16="http://schemas.microsoft.com/office/drawing/2014/main" val="1044138635"/>
                      </a:ext>
                    </a:extLst>
                  </a:tr>
                  <a:tr h="457200">
                    <a:tc>
                      <a:txBody>
                        <a:bodyPr/>
                        <a:lstStyle/>
                        <a:p>
                          <a:r>
                            <a:rPr kumimoji="1" lang="ja-JP" altLang="en-US" sz="2400" dirty="0" smtClean="0"/>
                            <a:t>ランダム探索</a:t>
                          </a:r>
                          <a:endParaRPr kumimoji="1" lang="ja-JP" altLang="en-US" sz="2400" dirty="0"/>
                        </a:p>
                      </a:txBody>
                      <a:tcPr/>
                    </a:tc>
                    <a:tc>
                      <a:txBody>
                        <a:bodyPr/>
                        <a:lstStyle/>
                        <a:p>
                          <a:r>
                            <a:rPr kumimoji="1" lang="ja-JP" altLang="en-US" sz="2400" dirty="0" smtClean="0"/>
                            <a:t>全探索領域内</a:t>
                          </a:r>
                          <a:endParaRPr kumimoji="1" lang="ja-JP" altLang="en-US" sz="2400" dirty="0"/>
                        </a:p>
                      </a:txBody>
                      <a:tcPr/>
                    </a:tc>
                    <a:tc>
                      <a:txBody>
                        <a:bodyPr/>
                        <a:lstStyle/>
                        <a:p>
                          <a:r>
                            <a:rPr kumimoji="1" lang="ja-JP" altLang="en-US" sz="2400" dirty="0" smtClean="0"/>
                            <a:t>探索無し</a:t>
                          </a:r>
                          <a:endParaRPr kumimoji="1" lang="ja-JP" altLang="en-US" sz="2400" dirty="0"/>
                        </a:p>
                      </a:txBody>
                      <a:tcPr/>
                    </a:tc>
                    <a:extLst>
                      <a:ext uri="{0D108BD9-81ED-4DB2-BD59-A6C34878D82A}">
                        <a16:rowId xmlns:a16="http://schemas.microsoft.com/office/drawing/2014/main" val="707445645"/>
                      </a:ext>
                    </a:extLst>
                  </a:tr>
                </a:tbl>
              </a:graphicData>
            </a:graphic>
          </p:graphicFrame>
        </mc:Fallback>
      </mc:AlternateContent>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23</a:t>
            </a:fld>
            <a:r>
              <a:rPr lang="en-US" altLang="ja-JP" dirty="0" smtClean="0"/>
              <a:t>/15)</a:t>
            </a:r>
            <a:endParaRPr lang="ja-JP" altLang="en-US" dirty="0"/>
          </a:p>
        </p:txBody>
      </p:sp>
      <p:sp>
        <p:nvSpPr>
          <p:cNvPr id="6" name="コンテンツ プレースホルダー 2"/>
          <p:cNvSpPr txBox="1">
            <a:spLocks/>
          </p:cNvSpPr>
          <p:nvPr/>
        </p:nvSpPr>
        <p:spPr>
          <a:xfrm>
            <a:off x="489440" y="1222416"/>
            <a:ext cx="11408764" cy="47855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b="1" dirty="0" smtClean="0">
                <a:solidFill>
                  <a:schemeClr val="tx1">
                    <a:lumMod val="75000"/>
                    <a:lumOff val="25000"/>
                  </a:schemeClr>
                </a:solidFill>
              </a:rPr>
              <a:t>従来手法の問題点</a:t>
            </a:r>
            <a:endParaRPr lang="en-US" altLang="ja-JP" sz="2400" b="1" dirty="0" smtClean="0">
              <a:solidFill>
                <a:schemeClr val="tx1">
                  <a:lumMod val="75000"/>
                  <a:lumOff val="25000"/>
                </a:schemeClr>
              </a:solidFill>
            </a:endParaRPr>
          </a:p>
          <a:p>
            <a:pPr lvl="1">
              <a:buFontTx/>
              <a:buChar char="-"/>
            </a:pPr>
            <a:r>
              <a:rPr lang="ja-JP" altLang="en-US" dirty="0" smtClean="0">
                <a:solidFill>
                  <a:schemeClr val="tx1">
                    <a:lumMod val="75000"/>
                    <a:lumOff val="25000"/>
                  </a:schemeClr>
                </a:solidFill>
              </a:rPr>
              <a:t>大域探索：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個体が最良解方向へ移動</a:t>
            </a:r>
            <a:endParaRPr lang="en-US" altLang="ja-JP" dirty="0" smtClean="0">
              <a:solidFill>
                <a:schemeClr val="tx1">
                  <a:lumMod val="75000"/>
                  <a:lumOff val="25000"/>
                </a:schemeClr>
              </a:solidFill>
            </a:endParaRPr>
          </a:p>
          <a:p>
            <a:pPr lvl="1">
              <a:buFontTx/>
              <a:buChar char="-"/>
            </a:pPr>
            <a:r>
              <a:rPr lang="ja-JP" altLang="en-US" dirty="0" smtClean="0">
                <a:solidFill>
                  <a:schemeClr val="tx1">
                    <a:lumMod val="75000"/>
                    <a:lumOff val="25000"/>
                  </a:schemeClr>
                </a:solidFill>
              </a:rPr>
              <a:t>局所探索：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最良解付近に解候補を生成</a:t>
            </a:r>
            <a:endParaRPr lang="en-US" altLang="ja-JP" dirty="0" smtClean="0">
              <a:solidFill>
                <a:schemeClr val="tx1">
                  <a:lumMod val="75000"/>
                  <a:lumOff val="25000"/>
                </a:schemeClr>
              </a:solidFill>
            </a:endParaRPr>
          </a:p>
          <a:p>
            <a:pPr lvl="1">
              <a:buFontTx/>
              <a:buChar char="-"/>
            </a:pPr>
            <a:r>
              <a:rPr lang="ja-JP" altLang="en-US" dirty="0" smtClean="0">
                <a:solidFill>
                  <a:schemeClr val="tx1">
                    <a:lumMod val="75000"/>
                    <a:lumOff val="25000"/>
                  </a:schemeClr>
                </a:solidFill>
              </a:rPr>
              <a:t>ランダム探索：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最良解が見つかれば更新</a:t>
            </a:r>
            <a:endParaRPr lang="en-US" altLang="ja-JP" dirty="0" smtClean="0">
              <a:solidFill>
                <a:schemeClr val="tx1">
                  <a:lumMod val="75000"/>
                  <a:lumOff val="25000"/>
                </a:schemeClr>
              </a:solidFill>
            </a:endParaRPr>
          </a:p>
          <a:p>
            <a:pPr marL="0" indent="0">
              <a:buNone/>
            </a:pPr>
            <a:r>
              <a:rPr lang="ja-JP" altLang="en-US" sz="2400" b="1" dirty="0">
                <a:solidFill>
                  <a:schemeClr val="tx1">
                    <a:lumMod val="75000"/>
                    <a:lumOff val="25000"/>
                  </a:schemeClr>
                </a:solidFill>
              </a:rPr>
              <a:t>提案手法での変更点</a:t>
            </a:r>
            <a:endParaRPr lang="en-US" altLang="ja-JP" sz="2400" b="1" dirty="0">
              <a:solidFill>
                <a:schemeClr val="tx1">
                  <a:lumMod val="75000"/>
                  <a:lumOff val="25000"/>
                </a:schemeClr>
              </a:solidFill>
            </a:endParaRPr>
          </a:p>
          <a:p>
            <a:pPr marL="0" indent="0">
              <a:buNone/>
            </a:pPr>
            <a:r>
              <a:rPr lang="en-US" altLang="ja-JP" sz="2000" dirty="0">
                <a:solidFill>
                  <a:schemeClr val="tx1">
                    <a:lumMod val="75000"/>
                    <a:lumOff val="25000"/>
                  </a:schemeClr>
                </a:solidFill>
              </a:rPr>
              <a:t>	</a:t>
            </a:r>
            <a:r>
              <a:rPr lang="ja-JP" altLang="en-US" sz="1800" dirty="0">
                <a:solidFill>
                  <a:schemeClr val="tx1">
                    <a:lumMod val="75000"/>
                    <a:lumOff val="25000"/>
                  </a:schemeClr>
                </a:solidFill>
              </a:rPr>
              <a:t>▶</a:t>
            </a:r>
            <a:r>
              <a:rPr lang="ja-JP" altLang="en-US" sz="2400" dirty="0">
                <a:solidFill>
                  <a:schemeClr val="tx1">
                    <a:lumMod val="75000"/>
                    <a:lumOff val="25000"/>
                  </a:schemeClr>
                </a:solidFill>
              </a:rPr>
              <a:t> </a:t>
            </a:r>
            <a:r>
              <a:rPr lang="en-US" altLang="ja-JP" sz="2400" dirty="0">
                <a:solidFill>
                  <a:schemeClr val="tx1">
                    <a:lumMod val="75000"/>
                    <a:lumOff val="25000"/>
                  </a:schemeClr>
                </a:solidFill>
              </a:rPr>
              <a:t>Niche Radius[</a:t>
            </a:r>
            <a:r>
              <a:rPr lang="en-US" altLang="ja-JP" sz="2400" dirty="0" err="1">
                <a:solidFill>
                  <a:schemeClr val="tx1">
                    <a:lumMod val="75000"/>
                    <a:lumOff val="25000"/>
                  </a:schemeClr>
                </a:solidFill>
              </a:rPr>
              <a:t>D.Beasley</a:t>
            </a:r>
            <a:r>
              <a:rPr lang="en-US" altLang="ja-JP" sz="2400" dirty="0">
                <a:solidFill>
                  <a:schemeClr val="tx1">
                    <a:lumMod val="75000"/>
                    <a:lumOff val="25000"/>
                  </a:schemeClr>
                </a:solidFill>
              </a:rPr>
              <a:t> et.al., 1993]</a:t>
            </a:r>
            <a:r>
              <a:rPr lang="ja-JP" altLang="en-US" sz="2400" dirty="0">
                <a:solidFill>
                  <a:schemeClr val="tx1">
                    <a:lumMod val="75000"/>
                    <a:lumOff val="25000"/>
                  </a:schemeClr>
                </a:solidFill>
              </a:rPr>
              <a:t>を使用した個体の分散</a:t>
            </a:r>
            <a:endParaRPr lang="en-US" altLang="ja-JP" sz="2400" dirty="0">
              <a:solidFill>
                <a:schemeClr val="tx1">
                  <a:lumMod val="75000"/>
                  <a:lumOff val="25000"/>
                </a:schemeClr>
              </a:solidFill>
            </a:endParaRPr>
          </a:p>
          <a:p>
            <a:pPr marL="0" indent="0">
              <a:buNone/>
            </a:pPr>
            <a:r>
              <a:rPr lang="en-US" altLang="ja-JP" sz="2000" dirty="0">
                <a:solidFill>
                  <a:schemeClr val="tx1">
                    <a:lumMod val="75000"/>
                    <a:lumOff val="25000"/>
                  </a:schemeClr>
                </a:solidFill>
              </a:rPr>
              <a:t>	</a:t>
            </a:r>
            <a:r>
              <a:rPr lang="ja-JP" altLang="en-US" sz="1800" dirty="0">
                <a:solidFill>
                  <a:schemeClr val="tx1">
                    <a:lumMod val="75000"/>
                    <a:lumOff val="25000"/>
                  </a:schemeClr>
                </a:solidFill>
              </a:rPr>
              <a:t>▶</a:t>
            </a:r>
            <a:r>
              <a:rPr lang="ja-JP" altLang="en-US" sz="2400" dirty="0">
                <a:solidFill>
                  <a:schemeClr val="tx1">
                    <a:lumMod val="75000"/>
                    <a:lumOff val="25000"/>
                  </a:schemeClr>
                </a:solidFill>
              </a:rPr>
              <a:t> 局所探索</a:t>
            </a:r>
            <a:r>
              <a:rPr lang="ja-JP" altLang="en-US" sz="2400" dirty="0" smtClean="0">
                <a:solidFill>
                  <a:schemeClr val="tx1">
                    <a:lumMod val="75000"/>
                    <a:lumOff val="25000"/>
                  </a:schemeClr>
                </a:solidFill>
              </a:rPr>
              <a:t>を</a:t>
            </a:r>
            <a:r>
              <a:rPr lang="en-US" altLang="ja-JP" sz="2400" dirty="0" smtClean="0">
                <a:solidFill>
                  <a:schemeClr val="tx1">
                    <a:lumMod val="75000"/>
                    <a:lumOff val="25000"/>
                  </a:schemeClr>
                </a:solidFill>
              </a:rPr>
              <a:t>Niche </a:t>
            </a:r>
            <a:r>
              <a:rPr lang="en-US" altLang="ja-JP" sz="2400" dirty="0">
                <a:solidFill>
                  <a:schemeClr val="tx1">
                    <a:lumMod val="75000"/>
                    <a:lumOff val="25000"/>
                  </a:schemeClr>
                </a:solidFill>
              </a:rPr>
              <a:t>R</a:t>
            </a:r>
            <a:r>
              <a:rPr lang="en-US" altLang="ja-JP" sz="2400" dirty="0" smtClean="0">
                <a:solidFill>
                  <a:schemeClr val="tx1">
                    <a:lumMod val="75000"/>
                    <a:lumOff val="25000"/>
                  </a:schemeClr>
                </a:solidFill>
              </a:rPr>
              <a:t>adius</a:t>
            </a:r>
            <a:r>
              <a:rPr lang="ja-JP" altLang="en-US" sz="2400" dirty="0" smtClean="0">
                <a:solidFill>
                  <a:schemeClr val="tx1">
                    <a:lumMod val="75000"/>
                    <a:lumOff val="25000"/>
                  </a:schemeClr>
                </a:solidFill>
              </a:rPr>
              <a:t>内の最良解</a:t>
            </a:r>
            <a:r>
              <a:rPr lang="ja-JP" altLang="en-US" sz="2400" dirty="0">
                <a:solidFill>
                  <a:schemeClr val="tx1">
                    <a:lumMod val="75000"/>
                    <a:lumOff val="25000"/>
                  </a:schemeClr>
                </a:solidFill>
              </a:rPr>
              <a:t>近辺に変更</a:t>
            </a:r>
            <a:endParaRPr lang="en-US" altLang="ja-JP" sz="2400" dirty="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1800" dirty="0" smtClean="0">
                <a:solidFill>
                  <a:schemeClr val="tx1">
                    <a:lumMod val="75000"/>
                    <a:lumOff val="25000"/>
                  </a:schemeClr>
                </a:solidFill>
              </a:rPr>
              <a:t>▶</a:t>
            </a:r>
            <a:r>
              <a:rPr lang="ja-JP" altLang="en-US" sz="2400" dirty="0" smtClean="0">
                <a:solidFill>
                  <a:schemeClr val="tx1">
                    <a:lumMod val="75000"/>
                    <a:lumOff val="25000"/>
                  </a:schemeClr>
                </a:solidFill>
              </a:rPr>
              <a:t> ランダム探索無しに変更</a:t>
            </a:r>
            <a:endParaRPr lang="ja-JP" altLang="en-US" sz="2400" dirty="0">
              <a:solidFill>
                <a:schemeClr val="tx1">
                  <a:lumMod val="75000"/>
                  <a:lumOff val="25000"/>
                </a:schemeClr>
              </a:solidFill>
            </a:endParaRPr>
          </a:p>
          <a:p>
            <a:pPr marL="0" indent="0">
              <a:buFont typeface="Arial" panose="020B0604020202020204" pitchFamily="34" charset="0"/>
              <a:buNone/>
            </a:pPr>
            <a:endParaRPr lang="en-US" altLang="ja-JP" sz="1200" b="1" dirty="0" smtClean="0">
              <a:solidFill>
                <a:schemeClr val="tx1">
                  <a:lumMod val="75000"/>
                  <a:lumOff val="25000"/>
                </a:schemeClr>
              </a:solidFill>
            </a:endParaRPr>
          </a:p>
        </p:txBody>
      </p:sp>
    </p:spTree>
    <p:extLst>
      <p:ext uri="{BB962C8B-B14F-4D97-AF65-F5344CB8AC3E}">
        <p14:creationId xmlns:p14="http://schemas.microsoft.com/office/powerpoint/2010/main" val="3724844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AF925E2-19D9-40EE-AC9E-1CF63AA179A3}" type="slidenum">
              <a:rPr lang="ja-JP" altLang="en-US" smtClean="0"/>
              <a:pPr/>
              <a:t>24</a:t>
            </a:fld>
            <a:endParaRPr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748" y="2200106"/>
            <a:ext cx="5041147" cy="3779420"/>
          </a:xfrm>
          <a:prstGeom prst="rect">
            <a:avLst/>
          </a:prstGeom>
        </p:spPr>
      </p:pic>
      <p:sp>
        <p:nvSpPr>
          <p:cNvPr id="6" name="楕円 5"/>
          <p:cNvSpPr/>
          <p:nvPr/>
        </p:nvSpPr>
        <p:spPr>
          <a:xfrm>
            <a:off x="7922067" y="2334298"/>
            <a:ext cx="288000" cy="216000"/>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p:cNvSpPr/>
          <p:nvPr/>
        </p:nvSpPr>
        <p:spPr>
          <a:xfrm>
            <a:off x="8558964" y="2488708"/>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9381945" y="3071250"/>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10277234" y="3902391"/>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11266068" y="4669390"/>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8006957" y="2170290"/>
            <a:ext cx="1104014" cy="338554"/>
          </a:xfrm>
          <a:prstGeom prst="rect">
            <a:avLst/>
          </a:prstGeom>
          <a:noFill/>
        </p:spPr>
        <p:txBody>
          <a:bodyPr wrap="square" rtlCol="0">
            <a:spAutoFit/>
          </a:bodyPr>
          <a:lstStyle/>
          <a:p>
            <a:pPr algn="ctr"/>
            <a:r>
              <a:rPr kumimoji="1" lang="ja-JP" altLang="en-US" sz="1600" b="1" dirty="0" smtClean="0">
                <a:solidFill>
                  <a:schemeClr val="accent5"/>
                </a:solidFill>
              </a:rPr>
              <a:t>最適解</a:t>
            </a:r>
            <a:endParaRPr kumimoji="1" lang="ja-JP" altLang="en-US" sz="1600" b="1" dirty="0">
              <a:solidFill>
                <a:schemeClr val="accent5"/>
              </a:solidFill>
            </a:endParaRPr>
          </a:p>
        </p:txBody>
      </p:sp>
      <p:sp>
        <p:nvSpPr>
          <p:cNvPr id="12" name="テキスト ボックス 11"/>
          <p:cNvSpPr txBox="1"/>
          <p:nvPr/>
        </p:nvSpPr>
        <p:spPr>
          <a:xfrm>
            <a:off x="9583373" y="3165445"/>
            <a:ext cx="1104014" cy="338554"/>
          </a:xfrm>
          <a:prstGeom prst="rect">
            <a:avLst/>
          </a:prstGeom>
          <a:noFill/>
        </p:spPr>
        <p:txBody>
          <a:bodyPr wrap="square" rtlCol="0">
            <a:spAutoFit/>
          </a:bodyPr>
          <a:lstStyle/>
          <a:p>
            <a:pPr algn="ctr"/>
            <a:r>
              <a:rPr lang="ja-JP" altLang="en-US" sz="1600" b="1" dirty="0">
                <a:solidFill>
                  <a:schemeClr val="accent2"/>
                </a:solidFill>
              </a:rPr>
              <a:t>局所</a:t>
            </a:r>
            <a:r>
              <a:rPr kumimoji="1" lang="ja-JP" altLang="en-US" sz="1600" b="1" dirty="0" smtClean="0">
                <a:solidFill>
                  <a:schemeClr val="accent2"/>
                </a:solidFill>
              </a:rPr>
              <a:t>解</a:t>
            </a:r>
            <a:endParaRPr kumimoji="1" lang="ja-JP" altLang="en-US" sz="1600" b="1" dirty="0">
              <a:solidFill>
                <a:schemeClr val="accent2"/>
              </a:solidFill>
            </a:endParaRPr>
          </a:p>
        </p:txBody>
      </p:sp>
      <p:sp>
        <p:nvSpPr>
          <p:cNvPr id="13" name="楕円 12"/>
          <p:cNvSpPr/>
          <p:nvPr/>
        </p:nvSpPr>
        <p:spPr>
          <a:xfrm>
            <a:off x="10117373" y="2548956"/>
            <a:ext cx="180000" cy="180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0297373" y="2481976"/>
            <a:ext cx="1629800" cy="338554"/>
          </a:xfrm>
          <a:prstGeom prst="rect">
            <a:avLst/>
          </a:prstGeom>
          <a:noFill/>
        </p:spPr>
        <p:txBody>
          <a:bodyPr wrap="square" rtlCol="0">
            <a:spAutoFit/>
          </a:bodyPr>
          <a:lstStyle/>
          <a:p>
            <a:r>
              <a:rPr kumimoji="1" lang="en-US" altLang="ja-JP" sz="1600" smtClean="0"/>
              <a:t>: </a:t>
            </a:r>
            <a:r>
              <a:rPr lang="ja-JP" altLang="en-US" sz="1600" dirty="0" smtClean="0"/>
              <a:t>個体</a:t>
            </a:r>
            <a:endParaRPr kumimoji="1" lang="ja-JP" altLang="en-US" sz="1600" dirty="0"/>
          </a:p>
        </p:txBody>
      </p:sp>
    </p:spTree>
    <p:extLst>
      <p:ext uri="{BB962C8B-B14F-4D97-AF65-F5344CB8AC3E}">
        <p14:creationId xmlns:p14="http://schemas.microsoft.com/office/powerpoint/2010/main" val="1906160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3"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3524" y="1"/>
            <a:ext cx="11848475" cy="1262414"/>
          </a:xfrm>
        </p:spPr>
        <p:txBody>
          <a:bodyPr>
            <a:noAutofit/>
          </a:bodyPr>
          <a:lstStyle/>
          <a:p>
            <a:r>
              <a:rPr lang="en-US" altLang="ja-JP" dirty="0" smtClean="0"/>
              <a:t>Bat Algorithm</a:t>
            </a:r>
            <a:r>
              <a:rPr lang="en-US" altLang="ja-JP" sz="4000" b="0" dirty="0" smtClean="0"/>
              <a:t>[Yang. X.S, 2010]</a:t>
            </a:r>
            <a:endParaRPr kumimoji="1" lang="ja-JP" altLang="en-US" sz="3600" b="0"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3</a:t>
            </a:fld>
            <a:r>
              <a:rPr kumimoji="1" lang="en-US" altLang="ja-JP" dirty="0" smtClean="0"/>
              <a:t>/15)</a:t>
            </a:r>
            <a:endParaRPr kumimoji="1" lang="ja-JP" altLang="en-US" dirty="0"/>
          </a:p>
        </p:txBody>
      </p:sp>
      <p:sp>
        <p:nvSpPr>
          <p:cNvPr id="13" name="角丸四角形 12"/>
          <p:cNvSpPr/>
          <p:nvPr/>
        </p:nvSpPr>
        <p:spPr>
          <a:xfrm>
            <a:off x="1483519" y="2031852"/>
            <a:ext cx="2085975" cy="552112"/>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b="1" dirty="0" smtClean="0"/>
              <a:t>大域探索</a:t>
            </a:r>
            <a:endParaRPr kumimoji="1" lang="ja-JP" altLang="en-US" sz="2400" b="1" dirty="0"/>
          </a:p>
        </p:txBody>
      </p:sp>
      <p:sp>
        <p:nvSpPr>
          <p:cNvPr id="14" name="角丸四角形 13"/>
          <p:cNvSpPr/>
          <p:nvPr/>
        </p:nvSpPr>
        <p:spPr>
          <a:xfrm>
            <a:off x="5053013" y="2031852"/>
            <a:ext cx="2085975" cy="552112"/>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b="1" dirty="0" smtClean="0"/>
              <a:t>局所探索</a:t>
            </a:r>
            <a:endParaRPr kumimoji="1" lang="ja-JP" altLang="en-US" sz="2400" b="1" dirty="0"/>
          </a:p>
        </p:txBody>
      </p:sp>
      <p:sp>
        <p:nvSpPr>
          <p:cNvPr id="15" name="角丸四角形 14"/>
          <p:cNvSpPr/>
          <p:nvPr/>
        </p:nvSpPr>
        <p:spPr>
          <a:xfrm>
            <a:off x="8622507" y="2029163"/>
            <a:ext cx="2085975" cy="552112"/>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b="1" dirty="0" smtClean="0"/>
              <a:t>ランダム探索</a:t>
            </a:r>
            <a:endParaRPr kumimoji="1" lang="ja-JP" altLang="en-US" sz="2400" b="1" dirty="0"/>
          </a:p>
        </p:txBody>
      </p:sp>
      <p:sp>
        <p:nvSpPr>
          <p:cNvPr id="23" name="楕円 22"/>
          <p:cNvSpPr/>
          <p:nvPr/>
        </p:nvSpPr>
        <p:spPr>
          <a:xfrm>
            <a:off x="1821098" y="291989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p:nvSpPr>
        <p:spPr>
          <a:xfrm>
            <a:off x="3479494" y="368108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1483519" y="4634931"/>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3278981" y="479285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343524" y="1214049"/>
                <a:ext cx="8410372" cy="830997"/>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大域探索と局所探索の自動調整が可能な</a:t>
                </a:r>
                <a:r>
                  <a:rPr lang="ja-JP" altLang="en-US" sz="2400" b="1" dirty="0" smtClean="0">
                    <a:solidFill>
                      <a:schemeClr val="tx1">
                        <a:lumMod val="75000"/>
                        <a:lumOff val="25000"/>
                      </a:schemeClr>
                    </a:solidFill>
                  </a:rPr>
                  <a:t>アルゴリズム</a:t>
                </a:r>
                <a:endParaRPr lang="en-US" altLang="ja-JP" sz="2400" b="1" dirty="0" smtClean="0">
                  <a:solidFill>
                    <a:schemeClr val="tx1">
                      <a:lumMod val="75000"/>
                      <a:lumOff val="25000"/>
                    </a:schemeClr>
                  </a:solidFill>
                </a:endParaRPr>
              </a:p>
              <a:p>
                <a:r>
                  <a:rPr kumimoji="1" lang="en-US" altLang="ja-JP" sz="2400" b="1" dirty="0">
                    <a:solidFill>
                      <a:schemeClr val="tx1">
                        <a:lumMod val="75000"/>
                        <a:lumOff val="25000"/>
                      </a:schemeClr>
                    </a:solidFill>
                  </a:rPr>
                  <a:t>	</a:t>
                </a:r>
                <a:r>
                  <a:rPr kumimoji="1" lang="en-US" altLang="ja-JP" sz="2400" b="1" dirty="0" smtClean="0">
                    <a:solidFill>
                      <a:schemeClr val="tx1">
                        <a:lumMod val="75000"/>
                        <a:lumOff val="25000"/>
                      </a:schemeClr>
                    </a:solidFill>
                  </a:rPr>
                  <a:t>- </a:t>
                </a:r>
                <a:r>
                  <a:rPr kumimoji="1" lang="ja-JP" altLang="en-US" sz="2400" dirty="0" smtClean="0">
                    <a:solidFill>
                      <a:schemeClr val="tx1">
                        <a:lumMod val="75000"/>
                        <a:lumOff val="25000"/>
                      </a:schemeClr>
                    </a:solidFill>
                  </a:rPr>
                  <a:t>ラウドネス</a:t>
                </a:r>
                <a14:m>
                  <m:oMath xmlns:m="http://schemas.openxmlformats.org/officeDocument/2006/math">
                    <m:r>
                      <a:rPr kumimoji="1" lang="en-US" altLang="ja-JP" sz="2400" b="0" i="1" smtClean="0">
                        <a:solidFill>
                          <a:schemeClr val="tx1">
                            <a:lumMod val="75000"/>
                            <a:lumOff val="25000"/>
                          </a:schemeClr>
                        </a:solidFill>
                        <a:latin typeface="Cambria Math" panose="02040503050406030204" pitchFamily="18" charset="0"/>
                      </a:rPr>
                      <m:t>𝐴</m:t>
                    </m:r>
                  </m:oMath>
                </a14:m>
                <a:r>
                  <a:rPr kumimoji="1" lang="ja-JP" altLang="en-US" sz="2400" dirty="0" smtClean="0">
                    <a:solidFill>
                      <a:schemeClr val="tx1">
                        <a:lumMod val="75000"/>
                        <a:lumOff val="25000"/>
                      </a:schemeClr>
                    </a:solidFill>
                  </a:rPr>
                  <a:t>とパルスレート</a:t>
                </a:r>
                <a14:m>
                  <m:oMath xmlns:m="http://schemas.openxmlformats.org/officeDocument/2006/math">
                    <m:r>
                      <a:rPr kumimoji="1" lang="en-US" altLang="ja-JP" sz="2400" b="0" i="1" smtClean="0">
                        <a:solidFill>
                          <a:schemeClr val="tx1">
                            <a:lumMod val="75000"/>
                            <a:lumOff val="25000"/>
                          </a:schemeClr>
                        </a:solidFill>
                        <a:latin typeface="Cambria Math" panose="02040503050406030204" pitchFamily="18" charset="0"/>
                      </a:rPr>
                      <m:t>𝑟</m:t>
                    </m:r>
                  </m:oMath>
                </a14:m>
                <a:r>
                  <a:rPr kumimoji="1" lang="ja-JP" altLang="en-US" sz="2400" dirty="0" smtClean="0">
                    <a:solidFill>
                      <a:schemeClr val="tx1">
                        <a:lumMod val="75000"/>
                        <a:lumOff val="25000"/>
                      </a:schemeClr>
                    </a:solidFill>
                  </a:rPr>
                  <a:t>による調整</a:t>
                </a:r>
                <a:endParaRPr kumimoji="1" lang="ja-JP" altLang="en-US" sz="2400" dirty="0">
                  <a:solidFill>
                    <a:schemeClr val="tx1">
                      <a:lumMod val="75000"/>
                      <a:lumOff val="25000"/>
                    </a:schemeClr>
                  </a:solidFill>
                </a:endParaRPr>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343524" y="1214049"/>
                <a:ext cx="8410372" cy="830997"/>
              </a:xfrm>
              <a:prstGeom prst="rect">
                <a:avLst/>
              </a:prstGeom>
              <a:blipFill>
                <a:blip r:embed="rId3"/>
                <a:stretch>
                  <a:fillRect l="-1087" t="-5147" b="-16912"/>
                </a:stretch>
              </a:blipFill>
            </p:spPr>
            <p:txBody>
              <a:bodyPr/>
              <a:lstStyle/>
              <a:p>
                <a:r>
                  <a:rPr lang="ja-JP" altLang="en-US">
                    <a:noFill/>
                  </a:rPr>
                  <a:t> </a:t>
                </a:r>
              </a:p>
            </p:txBody>
          </p:sp>
        </mc:Fallback>
      </mc:AlternateContent>
      <p:cxnSp>
        <p:nvCxnSpPr>
          <p:cNvPr id="30" name="直線矢印コネクタ 29"/>
          <p:cNvCxnSpPr/>
          <p:nvPr/>
        </p:nvCxnSpPr>
        <p:spPr>
          <a:xfrm rot="-360000">
            <a:off x="1951224" y="3106790"/>
            <a:ext cx="501315" cy="104400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楕円 43"/>
          <p:cNvSpPr/>
          <p:nvPr/>
        </p:nvSpPr>
        <p:spPr>
          <a:xfrm>
            <a:off x="1303519" y="588491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446121" y="5813925"/>
            <a:ext cx="987963" cy="369332"/>
          </a:xfrm>
          <a:prstGeom prst="rect">
            <a:avLst/>
          </a:prstGeom>
          <a:noFill/>
        </p:spPr>
        <p:txBody>
          <a:bodyPr wrap="square" rtlCol="0">
            <a:spAutoFit/>
          </a:bodyPr>
          <a:lstStyle/>
          <a:p>
            <a:r>
              <a:rPr kumimoji="1" lang="ja-JP" altLang="en-US" dirty="0" smtClean="0"/>
              <a:t>：個体</a:t>
            </a:r>
            <a:endParaRPr kumimoji="1" lang="ja-JP" altLang="en-US" dirty="0"/>
          </a:p>
        </p:txBody>
      </p:sp>
      <p:sp>
        <p:nvSpPr>
          <p:cNvPr id="47" name="テキスト ボックス 46"/>
          <p:cNvSpPr txBox="1"/>
          <p:nvPr/>
        </p:nvSpPr>
        <p:spPr>
          <a:xfrm>
            <a:off x="2789723" y="5813925"/>
            <a:ext cx="1450527" cy="369332"/>
          </a:xfrm>
          <a:prstGeom prst="rect">
            <a:avLst/>
          </a:prstGeom>
          <a:noFill/>
        </p:spPr>
        <p:txBody>
          <a:bodyPr wrap="square" rtlCol="0">
            <a:spAutoFit/>
          </a:bodyPr>
          <a:lstStyle/>
          <a:p>
            <a:r>
              <a:rPr kumimoji="1" lang="ja-JP" altLang="en-US" dirty="0" smtClean="0"/>
              <a:t>：最良個体</a:t>
            </a:r>
            <a:endParaRPr kumimoji="1" lang="ja-JP" altLang="en-US" dirty="0"/>
          </a:p>
        </p:txBody>
      </p:sp>
      <p:sp>
        <p:nvSpPr>
          <p:cNvPr id="48" name="楕円 47"/>
          <p:cNvSpPr/>
          <p:nvPr/>
        </p:nvSpPr>
        <p:spPr>
          <a:xfrm>
            <a:off x="2045249" y="331508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5394868" y="288196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p:cNvSpPr/>
          <p:nvPr/>
        </p:nvSpPr>
        <p:spPr>
          <a:xfrm>
            <a:off x="7053264" y="364315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p:cNvSpPr/>
          <p:nvPr/>
        </p:nvSpPr>
        <p:spPr>
          <a:xfrm>
            <a:off x="5057289" y="459699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p:cNvSpPr/>
          <p:nvPr/>
        </p:nvSpPr>
        <p:spPr>
          <a:xfrm>
            <a:off x="6852751" y="475491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p:nvSpPr>
        <p:spPr>
          <a:xfrm>
            <a:off x="6190276" y="4255743"/>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p:cNvSpPr/>
          <p:nvPr/>
        </p:nvSpPr>
        <p:spPr>
          <a:xfrm>
            <a:off x="8941179" y="291989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p:cNvSpPr/>
          <p:nvPr/>
        </p:nvSpPr>
        <p:spPr>
          <a:xfrm>
            <a:off x="10599575" y="368108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p:cNvSpPr/>
          <p:nvPr/>
        </p:nvSpPr>
        <p:spPr>
          <a:xfrm>
            <a:off x="8603600" y="4634931"/>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p:cNvSpPr/>
          <p:nvPr/>
        </p:nvSpPr>
        <p:spPr>
          <a:xfrm>
            <a:off x="10399062" y="479285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p:cNvSpPr txBox="1"/>
          <p:nvPr/>
        </p:nvSpPr>
        <p:spPr>
          <a:xfrm>
            <a:off x="4794521" y="3288512"/>
            <a:ext cx="2145962" cy="707886"/>
          </a:xfrm>
          <a:prstGeom prst="rect">
            <a:avLst/>
          </a:prstGeom>
          <a:noFill/>
        </p:spPr>
        <p:txBody>
          <a:bodyPr wrap="square" rtlCol="0">
            <a:spAutoFit/>
          </a:bodyPr>
          <a:lstStyle/>
          <a:p>
            <a:pPr algn="ctr"/>
            <a:r>
              <a:rPr kumimoji="1" lang="ja-JP" altLang="en-US" sz="2000" dirty="0" smtClean="0"/>
              <a:t>最良個体付近に個体候補生成</a:t>
            </a:r>
            <a:endParaRPr kumimoji="1" lang="ja-JP" altLang="en-US" sz="2000" dirty="0"/>
          </a:p>
        </p:txBody>
      </p:sp>
      <p:sp>
        <p:nvSpPr>
          <p:cNvPr id="64" name="テキスト ボックス 63"/>
          <p:cNvSpPr txBox="1"/>
          <p:nvPr/>
        </p:nvSpPr>
        <p:spPr>
          <a:xfrm>
            <a:off x="2190975" y="2855276"/>
            <a:ext cx="1834384" cy="1015663"/>
          </a:xfrm>
          <a:prstGeom prst="rect">
            <a:avLst/>
          </a:prstGeom>
          <a:noFill/>
        </p:spPr>
        <p:txBody>
          <a:bodyPr wrap="square" rtlCol="0">
            <a:spAutoFit/>
          </a:bodyPr>
          <a:lstStyle/>
          <a:p>
            <a:pPr algn="ctr"/>
            <a:r>
              <a:rPr kumimoji="1" lang="ja-JP" altLang="en-US" sz="2000" dirty="0" smtClean="0"/>
              <a:t>最良個体方向へ個体候補を生成</a:t>
            </a:r>
            <a:endParaRPr kumimoji="1" lang="ja-JP" altLang="en-US" sz="2000" dirty="0"/>
          </a:p>
        </p:txBody>
      </p:sp>
      <p:sp>
        <p:nvSpPr>
          <p:cNvPr id="65" name="楕円 64"/>
          <p:cNvSpPr/>
          <p:nvPr/>
        </p:nvSpPr>
        <p:spPr>
          <a:xfrm>
            <a:off x="10303321" y="291989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p:cNvSpPr txBox="1"/>
          <p:nvPr/>
        </p:nvSpPr>
        <p:spPr>
          <a:xfrm>
            <a:off x="8797676" y="3192677"/>
            <a:ext cx="1834384" cy="707886"/>
          </a:xfrm>
          <a:prstGeom prst="rect">
            <a:avLst/>
          </a:prstGeom>
          <a:noFill/>
        </p:spPr>
        <p:txBody>
          <a:bodyPr wrap="square" rtlCol="0">
            <a:spAutoFit/>
          </a:bodyPr>
          <a:lstStyle/>
          <a:p>
            <a:pPr algn="ctr"/>
            <a:r>
              <a:rPr kumimoji="1" lang="ja-JP" altLang="en-US" sz="2000" dirty="0" smtClean="0"/>
              <a:t>ランダムに</a:t>
            </a:r>
            <a:r>
              <a:rPr kumimoji="1" lang="en-US" altLang="ja-JP" sz="2000" smtClean="0"/>
              <a:t/>
            </a:r>
            <a:br>
              <a:rPr kumimoji="1" lang="en-US" altLang="ja-JP" sz="2000" smtClean="0"/>
            </a:br>
            <a:r>
              <a:rPr lang="ja-JP" altLang="en-US" sz="2000" dirty="0"/>
              <a:t>個体</a:t>
            </a:r>
            <a:r>
              <a:rPr kumimoji="1" lang="ja-JP" altLang="en-US" sz="2000" dirty="0" smtClean="0"/>
              <a:t>候補生成</a:t>
            </a:r>
            <a:endParaRPr kumimoji="1" lang="ja-JP" altLang="en-US" sz="2000" dirty="0"/>
          </a:p>
        </p:txBody>
      </p:sp>
      <p:sp>
        <p:nvSpPr>
          <p:cNvPr id="67" name="テキスト ボックス 66"/>
          <p:cNvSpPr txBox="1"/>
          <p:nvPr/>
        </p:nvSpPr>
        <p:spPr>
          <a:xfrm>
            <a:off x="5498378" y="5829884"/>
            <a:ext cx="5656490" cy="400110"/>
          </a:xfrm>
          <a:prstGeom prst="rect">
            <a:avLst/>
          </a:prstGeom>
          <a:solidFill>
            <a:schemeClr val="accent5">
              <a:lumMod val="20000"/>
              <a:lumOff val="80000"/>
            </a:schemeClr>
          </a:solidFill>
          <a:ln>
            <a:solidFill>
              <a:schemeClr val="accent2"/>
            </a:solidFill>
          </a:ln>
        </p:spPr>
        <p:txBody>
          <a:bodyPr wrap="square" rtlCol="0">
            <a:spAutoFit/>
          </a:bodyPr>
          <a:lstStyle/>
          <a:p>
            <a:pPr algn="ctr"/>
            <a:r>
              <a:rPr kumimoji="1" lang="ja-JP" altLang="en-US" sz="2000" b="1" dirty="0" smtClean="0">
                <a:solidFill>
                  <a:schemeClr val="accent4"/>
                </a:solidFill>
              </a:rPr>
              <a:t>３つの候補の中から最良個体</a:t>
            </a:r>
            <a:r>
              <a:rPr lang="ja-JP" altLang="en-US" sz="2000" b="1" dirty="0" smtClean="0">
                <a:solidFill>
                  <a:schemeClr val="accent4"/>
                </a:solidFill>
              </a:rPr>
              <a:t>を選択</a:t>
            </a:r>
            <a:endParaRPr kumimoji="1" lang="ja-JP" altLang="en-US" sz="2000" b="1" dirty="0">
              <a:solidFill>
                <a:schemeClr val="accent4"/>
              </a:solidFill>
            </a:endParaRPr>
          </a:p>
        </p:txBody>
      </p:sp>
      <p:cxnSp>
        <p:nvCxnSpPr>
          <p:cNvPr id="69" name="直線矢印コネクタ 68"/>
          <p:cNvCxnSpPr/>
          <p:nvPr/>
        </p:nvCxnSpPr>
        <p:spPr>
          <a:xfrm rot="480000">
            <a:off x="1926370" y="3093631"/>
            <a:ext cx="179561" cy="2320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楕円 77"/>
          <p:cNvSpPr/>
          <p:nvPr/>
        </p:nvSpPr>
        <p:spPr>
          <a:xfrm>
            <a:off x="2613060" y="625380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2784536" y="6160922"/>
            <a:ext cx="2487552" cy="369332"/>
          </a:xfrm>
          <a:prstGeom prst="rect">
            <a:avLst/>
          </a:prstGeom>
          <a:noFill/>
        </p:spPr>
        <p:txBody>
          <a:bodyPr wrap="square" rtlCol="0">
            <a:spAutoFit/>
          </a:bodyPr>
          <a:lstStyle/>
          <a:p>
            <a:r>
              <a:rPr kumimoji="1" lang="ja-JP" altLang="en-US" dirty="0" smtClean="0"/>
              <a:t>：生成した個体候補</a:t>
            </a:r>
            <a:endParaRPr kumimoji="1" lang="ja-JP" altLang="en-US" dirty="0"/>
          </a:p>
        </p:txBody>
      </p:sp>
      <p:sp>
        <p:nvSpPr>
          <p:cNvPr id="81" name="正方形/長方形 80"/>
          <p:cNvSpPr/>
          <p:nvPr/>
        </p:nvSpPr>
        <p:spPr>
          <a:xfrm>
            <a:off x="1109831" y="26848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4659524" y="2693736"/>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8274868" y="26848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二等辺三角形 86"/>
          <p:cNvSpPr/>
          <p:nvPr/>
        </p:nvSpPr>
        <p:spPr>
          <a:xfrm>
            <a:off x="2459831" y="4132379"/>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二等辺三角形 88"/>
          <p:cNvSpPr/>
          <p:nvPr/>
        </p:nvSpPr>
        <p:spPr>
          <a:xfrm>
            <a:off x="6010276" y="4020592"/>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二等辺三角形 90"/>
          <p:cNvSpPr/>
          <p:nvPr/>
        </p:nvSpPr>
        <p:spPr>
          <a:xfrm>
            <a:off x="9629776" y="4121076"/>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二等辺三角形 91"/>
          <p:cNvSpPr/>
          <p:nvPr/>
        </p:nvSpPr>
        <p:spPr>
          <a:xfrm>
            <a:off x="2601746" y="5902661"/>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7896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10" presetClass="exit" presetSubtype="0" fill="hold" grpId="0" nodeType="with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par>
                                <p:cTn id="19" presetID="10"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500"/>
                                        <p:tgtEl>
                                          <p:spTgt spid="6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fade">
                                      <p:cBhvr>
                                        <p:cTn id="4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8" grpId="0" animBg="1"/>
      <p:bldP spid="57" grpId="0" animBg="1"/>
      <p:bldP spid="63" grpId="0"/>
      <p:bldP spid="64" grpId="0"/>
      <p:bldP spid="65" grpId="0" animBg="1"/>
      <p:bldP spid="66" grpId="0"/>
      <p:bldP spid="6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4</a:t>
            </a:fld>
            <a:r>
              <a:rPr lang="en-US" altLang="ja-JP" dirty="0" smtClean="0"/>
              <a:t>/15)</a:t>
            </a:r>
            <a:endParaRPr lang="ja-JP" altLang="en-US" dirty="0"/>
          </a:p>
        </p:txBody>
      </p:sp>
      <p:graphicFrame>
        <p:nvGraphicFramePr>
          <p:cNvPr id="5" name="コンテンツ プレースホルダー 5"/>
          <p:cNvGraphicFramePr>
            <a:graphicFrameLocks/>
          </p:cNvGraphicFramePr>
          <p:nvPr>
            <p:extLst>
              <p:ext uri="{D42A27DB-BD31-4B8C-83A1-F6EECF244321}">
                <p14:modId xmlns:p14="http://schemas.microsoft.com/office/powerpoint/2010/main" val="1482078327"/>
              </p:ext>
            </p:extLst>
          </p:nvPr>
        </p:nvGraphicFramePr>
        <p:xfrm>
          <a:off x="343524" y="1382337"/>
          <a:ext cx="10239531" cy="8552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タイトル 1"/>
          <p:cNvSpPr>
            <a:spLocks noGrp="1"/>
          </p:cNvSpPr>
          <p:nvPr>
            <p:ph type="title"/>
          </p:nvPr>
        </p:nvSpPr>
        <p:spPr>
          <a:xfrm>
            <a:off x="343524" y="1"/>
            <a:ext cx="11848475" cy="1262414"/>
          </a:xfrm>
        </p:spPr>
        <p:txBody>
          <a:bodyPr>
            <a:noAutofit/>
          </a:bodyPr>
          <a:lstStyle/>
          <a:p>
            <a:r>
              <a:rPr lang="en-US" altLang="ja-JP" dirty="0" smtClean="0"/>
              <a:t>Bat Algorithm</a:t>
            </a:r>
            <a:r>
              <a:rPr lang="en-US" altLang="ja-JP" sz="4000" b="0" dirty="0" smtClean="0"/>
              <a:t>[Yang. X.S, 2010]</a:t>
            </a:r>
            <a:endParaRPr kumimoji="1" lang="ja-JP" altLang="en-US" sz="4000" b="0" dirty="0"/>
          </a:p>
        </p:txBody>
      </p:sp>
      <p:sp>
        <p:nvSpPr>
          <p:cNvPr id="22" name="テキスト ボックス 21"/>
          <p:cNvSpPr txBox="1"/>
          <p:nvPr/>
        </p:nvSpPr>
        <p:spPr>
          <a:xfrm>
            <a:off x="10902527" y="4174139"/>
            <a:ext cx="1156123" cy="400110"/>
          </a:xfrm>
          <a:prstGeom prst="rect">
            <a:avLst/>
          </a:prstGeom>
          <a:noFill/>
        </p:spPr>
        <p:txBody>
          <a:bodyPr wrap="square" rtlCol="0">
            <a:spAutoFit/>
          </a:bodyPr>
          <a:lstStyle/>
          <a:p>
            <a:r>
              <a:rPr lang="ja-JP" altLang="en-US" sz="2000" dirty="0" smtClean="0">
                <a:latin typeface="+mn-ea"/>
              </a:rPr>
              <a:t>時間</a:t>
            </a:r>
            <a:r>
              <a:rPr lang="en-US" altLang="ja-JP" sz="2000" dirty="0" smtClean="0">
                <a:latin typeface="+mn-ea"/>
              </a:rPr>
              <a:t>: </a:t>
            </a:r>
            <a:r>
              <a:rPr lang="en-US" altLang="ja-JP" sz="2000" i="1" dirty="0" smtClean="0">
                <a:latin typeface="Cambria Math" panose="02040503050406030204" pitchFamily="18" charset="0"/>
                <a:ea typeface="Cambria Math" panose="02040503050406030204" pitchFamily="18" charset="0"/>
              </a:rPr>
              <a:t>t</a:t>
            </a:r>
            <a:r>
              <a:rPr lang="en-US" altLang="ja-JP" sz="2000" dirty="0" smtClean="0"/>
              <a:t> </a:t>
            </a:r>
            <a:endParaRPr kumimoji="1" lang="ja-JP" altLang="en-US" sz="2000" dirty="0"/>
          </a:p>
        </p:txBody>
      </p:sp>
      <p:sp>
        <p:nvSpPr>
          <p:cNvPr id="26" name="テキスト ボックス 25"/>
          <p:cNvSpPr txBox="1"/>
          <p:nvPr/>
        </p:nvSpPr>
        <p:spPr>
          <a:xfrm>
            <a:off x="9230195" y="2885619"/>
            <a:ext cx="2127602" cy="400110"/>
          </a:xfrm>
          <a:prstGeom prst="rect">
            <a:avLst/>
          </a:prstGeom>
          <a:noFill/>
        </p:spPr>
        <p:txBody>
          <a:bodyPr wrap="square" rtlCol="0">
            <a:spAutoFit/>
          </a:bodyPr>
          <a:lstStyle/>
          <a:p>
            <a:r>
              <a:rPr lang="ja-JP" altLang="en-US" sz="2000" dirty="0" smtClean="0"/>
              <a:t>個体番号</a:t>
            </a:r>
            <a:r>
              <a:rPr lang="en-US" altLang="ja-JP" sz="2000" dirty="0" smtClean="0"/>
              <a:t>: 	</a:t>
            </a:r>
            <a:endParaRPr kumimoji="1" lang="ja-JP" altLang="en-US" sz="2000" dirty="0"/>
          </a:p>
        </p:txBody>
      </p:sp>
      <p:pic>
        <p:nvPicPr>
          <p:cNvPr id="88" name="図 87"/>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5436480" y="3325475"/>
            <a:ext cx="3344064" cy="360000"/>
          </a:xfrm>
          <a:prstGeom prst="rect">
            <a:avLst/>
          </a:prstGeom>
        </p:spPr>
      </p:pic>
      <p:pic>
        <p:nvPicPr>
          <p:cNvPr id="89" name="図 88"/>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436480" y="4393410"/>
            <a:ext cx="2322081" cy="360000"/>
          </a:xfrm>
          <a:prstGeom prst="rect">
            <a:avLst/>
          </a:prstGeom>
        </p:spPr>
      </p:pic>
      <p:sp>
        <p:nvSpPr>
          <p:cNvPr id="29" name="テキスト ボックス 28"/>
          <p:cNvSpPr txBox="1"/>
          <p:nvPr/>
        </p:nvSpPr>
        <p:spPr>
          <a:xfrm>
            <a:off x="5295143" y="3945047"/>
            <a:ext cx="3801440" cy="461665"/>
          </a:xfrm>
          <a:prstGeom prst="rect">
            <a:avLst/>
          </a:prstGeom>
          <a:noFill/>
        </p:spPr>
        <p:txBody>
          <a:bodyPr wrap="square" rtlCol="0">
            <a:spAutoFit/>
          </a:bodyPr>
          <a:lstStyle/>
          <a:p>
            <a:r>
              <a:rPr lang="ja-JP" altLang="en-US" sz="2400" b="1" dirty="0" smtClean="0">
                <a:solidFill>
                  <a:schemeClr val="tx1">
                    <a:lumMod val="75000"/>
                    <a:lumOff val="25000"/>
                  </a:schemeClr>
                </a:solidFill>
              </a:rPr>
              <a:t>新しい個体候補の</a:t>
            </a:r>
            <a:r>
              <a:rPr lang="ja-JP" altLang="en-US" sz="2400" b="1" dirty="0">
                <a:solidFill>
                  <a:schemeClr val="tx1">
                    <a:lumMod val="75000"/>
                    <a:lumOff val="25000"/>
                  </a:schemeClr>
                </a:solidFill>
              </a:rPr>
              <a:t>生成</a:t>
            </a:r>
            <a:endParaRPr kumimoji="1" lang="ja-JP" altLang="en-US" sz="2400" b="1" dirty="0">
              <a:solidFill>
                <a:schemeClr val="tx1">
                  <a:lumMod val="75000"/>
                  <a:lumOff val="25000"/>
                </a:schemeClr>
              </a:solidFill>
            </a:endParaRPr>
          </a:p>
        </p:txBody>
      </p:sp>
      <p:sp>
        <p:nvSpPr>
          <p:cNvPr id="30" name="テキスト ボックス 29"/>
          <p:cNvSpPr txBox="1"/>
          <p:nvPr/>
        </p:nvSpPr>
        <p:spPr>
          <a:xfrm>
            <a:off x="5295143" y="2854724"/>
            <a:ext cx="3801440" cy="461665"/>
          </a:xfrm>
          <a:prstGeom prst="rect">
            <a:avLst/>
          </a:prstGeom>
          <a:noFill/>
        </p:spPr>
        <p:txBody>
          <a:bodyPr wrap="square" rtlCol="0">
            <a:spAutoFit/>
          </a:bodyPr>
          <a:lstStyle/>
          <a:p>
            <a:r>
              <a:rPr lang="ja-JP" altLang="en-US" sz="2400" b="1" dirty="0">
                <a:solidFill>
                  <a:schemeClr val="tx1">
                    <a:lumMod val="75000"/>
                    <a:lumOff val="25000"/>
                  </a:schemeClr>
                </a:solidFill>
              </a:rPr>
              <a:t>速度</a:t>
            </a:r>
            <a:r>
              <a:rPr kumimoji="1" lang="ja-JP" altLang="en-US" sz="2400" b="1" dirty="0" smtClean="0">
                <a:solidFill>
                  <a:schemeClr val="tx1">
                    <a:lumMod val="75000"/>
                    <a:lumOff val="25000"/>
                  </a:schemeClr>
                </a:solidFill>
              </a:rPr>
              <a:t>の更新</a:t>
            </a:r>
            <a:endParaRPr kumimoji="1" lang="ja-JP" altLang="en-US" sz="2400" b="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10441022" y="2936279"/>
                <a:ext cx="14997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1,2,…,</m:t>
                          </m:r>
                          <m:r>
                            <a:rPr kumimoji="1" lang="en-US" altLang="ja-JP" b="0" i="1" smtClean="0">
                              <a:latin typeface="Cambria Math" panose="02040503050406030204" pitchFamily="18" charset="0"/>
                            </a:rPr>
                            <m:t>𝑁</m:t>
                          </m:r>
                        </m:e>
                      </m:d>
                    </m:oMath>
                  </m:oMathPara>
                </a14:m>
                <a:endParaRPr kumimoji="1" lang="ja-JP" altLang="en-US" dirty="0"/>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10441022" y="2936279"/>
                <a:ext cx="1499770" cy="276999"/>
              </a:xfrm>
              <a:prstGeom prst="rect">
                <a:avLst/>
              </a:prstGeom>
              <a:blipFill>
                <a:blip r:embed="rId12"/>
                <a:stretch>
                  <a:fillRect l="-3252" b="-13333"/>
                </a:stretch>
              </a:blipFill>
            </p:spPr>
            <p:txBody>
              <a:bodyPr/>
              <a:lstStyle/>
              <a:p>
                <a:r>
                  <a:rPr lang="ja-JP" altLang="en-US">
                    <a:noFill/>
                  </a:rPr>
                  <a:t> </a:t>
                </a:r>
              </a:p>
            </p:txBody>
          </p:sp>
        </mc:Fallback>
      </mc:AlternateContent>
      <p:sp>
        <p:nvSpPr>
          <p:cNvPr id="42" name="楕円 41"/>
          <p:cNvSpPr/>
          <p:nvPr/>
        </p:nvSpPr>
        <p:spPr>
          <a:xfrm>
            <a:off x="1243309" y="268816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p:cNvSpPr/>
          <p:nvPr/>
        </p:nvSpPr>
        <p:spPr>
          <a:xfrm>
            <a:off x="2901705" y="344935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p:cNvSpPr/>
          <p:nvPr/>
        </p:nvSpPr>
        <p:spPr>
          <a:xfrm>
            <a:off x="905730" y="477467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p:cNvSpPr/>
          <p:nvPr/>
        </p:nvSpPr>
        <p:spPr>
          <a:xfrm>
            <a:off x="2701192" y="4932591"/>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矢印コネクタ 46"/>
          <p:cNvCxnSpPr/>
          <p:nvPr/>
        </p:nvCxnSpPr>
        <p:spPr>
          <a:xfrm>
            <a:off x="1337023" y="2896277"/>
            <a:ext cx="578901" cy="978035"/>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p:cNvSpPr txBox="1"/>
              <p:nvPr/>
            </p:nvSpPr>
            <p:spPr>
              <a:xfrm>
                <a:off x="1992858" y="5420266"/>
                <a:ext cx="2287311" cy="369332"/>
              </a:xfrm>
              <a:prstGeom prst="rect">
                <a:avLst/>
              </a:prstGeom>
              <a:noFill/>
            </p:spPr>
            <p:txBody>
              <a:bodyPr wrap="square" rtlCol="0">
                <a:spAutoFit/>
              </a:bodyPr>
              <a:lstStyle/>
              <a:p>
                <a:r>
                  <a:rPr kumimoji="1" lang="ja-JP" altLang="en-US" dirty="0" smtClean="0"/>
                  <a:t>：最良</a:t>
                </a:r>
                <a:r>
                  <a:rPr lang="ja-JP" altLang="en-US" dirty="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sub>
                    </m:sSub>
                  </m:oMath>
                </a14:m>
                <a:endParaRPr kumimoji="1" lang="ja-JP" altLang="en-US" dirty="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1992858" y="5420266"/>
                <a:ext cx="2287311" cy="369332"/>
              </a:xfrm>
              <a:prstGeom prst="rect">
                <a:avLst/>
              </a:prstGeom>
              <a:blipFill>
                <a:blip r:embed="rId13"/>
                <a:stretch>
                  <a:fillRect l="-2400" t="-6557" b="-26230"/>
                </a:stretch>
              </a:blipFill>
            </p:spPr>
            <p:txBody>
              <a:bodyPr/>
              <a:lstStyle/>
              <a:p>
                <a:r>
                  <a:rPr lang="ja-JP" altLang="en-US">
                    <a:noFill/>
                  </a:rPr>
                  <a:t> </a:t>
                </a:r>
              </a:p>
            </p:txBody>
          </p:sp>
        </mc:Fallback>
      </mc:AlternateContent>
      <p:sp>
        <p:nvSpPr>
          <p:cNvPr id="52" name="楕円 51"/>
          <p:cNvSpPr/>
          <p:nvPr/>
        </p:nvSpPr>
        <p:spPr>
          <a:xfrm>
            <a:off x="1486510" y="307382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矢印コネクタ 53"/>
          <p:cNvCxnSpPr/>
          <p:nvPr/>
        </p:nvCxnSpPr>
        <p:spPr>
          <a:xfrm rot="480000">
            <a:off x="1348581" y="2861897"/>
            <a:ext cx="179561" cy="2320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楕円 54"/>
          <p:cNvSpPr/>
          <p:nvPr/>
        </p:nvSpPr>
        <p:spPr>
          <a:xfrm>
            <a:off x="1816196" y="5860150"/>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6" name="テキスト ボックス 55"/>
              <p:cNvSpPr txBox="1"/>
              <p:nvPr/>
            </p:nvSpPr>
            <p:spPr>
              <a:xfrm>
                <a:off x="1996905" y="5768039"/>
                <a:ext cx="2898945" cy="385234"/>
              </a:xfrm>
              <a:prstGeom prst="rect">
                <a:avLst/>
              </a:prstGeom>
              <a:noFill/>
            </p:spPr>
            <p:txBody>
              <a:bodyPr wrap="square" rtlCol="0">
                <a:spAutoFit/>
              </a:bodyPr>
              <a:lstStyle/>
              <a:p>
                <a:r>
                  <a:rPr kumimoji="1" lang="ja-JP" altLang="en-US" dirty="0" smtClean="0"/>
                  <a:t>：生成した個体候補</a:t>
                </a:r>
                <a14:m>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p>
                    </m:sSubSup>
                  </m:oMath>
                </a14:m>
                <a:endParaRPr kumimoji="1" lang="ja-JP" altLang="en-US" dirty="0"/>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1996905" y="5768039"/>
                <a:ext cx="2898945" cy="385234"/>
              </a:xfrm>
              <a:prstGeom prst="rect">
                <a:avLst/>
              </a:prstGeom>
              <a:blipFill>
                <a:blip r:embed="rId14"/>
                <a:stretch>
                  <a:fillRect l="-1895" t="-3175" b="-253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p:cNvSpPr txBox="1"/>
              <p:nvPr/>
            </p:nvSpPr>
            <p:spPr>
              <a:xfrm>
                <a:off x="827729" y="2693002"/>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57" name="テキスト ボックス 56"/>
              <p:cNvSpPr txBox="1">
                <a:spLocks noRot="1" noChangeAspect="1" noMove="1" noResize="1" noEditPoints="1" noAdjustHandles="1" noChangeArrowheads="1" noChangeShapeType="1" noTextEdit="1"/>
              </p:cNvSpPr>
              <p:nvPr/>
            </p:nvSpPr>
            <p:spPr>
              <a:xfrm>
                <a:off x="827729" y="2693002"/>
                <a:ext cx="489858" cy="388440"/>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p:cNvSpPr txBox="1"/>
              <p:nvPr/>
            </p:nvSpPr>
            <p:spPr>
              <a:xfrm>
                <a:off x="905730" y="4394543"/>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905730" y="4394543"/>
                <a:ext cx="489858" cy="388440"/>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p:cNvSpPr txBox="1"/>
              <p:nvPr/>
            </p:nvSpPr>
            <p:spPr>
              <a:xfrm>
                <a:off x="2250299" y="4746791"/>
                <a:ext cx="489858" cy="389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𝟑</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2250299" y="4746791"/>
                <a:ext cx="489858" cy="389787"/>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p:cNvSpPr txBox="1"/>
              <p:nvPr/>
            </p:nvSpPr>
            <p:spPr>
              <a:xfrm>
                <a:off x="3010619" y="3113942"/>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𝟒</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3010619" y="3113942"/>
                <a:ext cx="489858" cy="387735"/>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1915924" y="3630255"/>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𝟓</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1915924" y="3630255"/>
                <a:ext cx="489858" cy="387735"/>
              </a:xfrm>
              <a:prstGeom prst="rect">
                <a:avLst/>
              </a:prstGeom>
              <a:blipFill>
                <a:blip r:embed="rId19"/>
                <a:stretch>
                  <a:fillRect b="-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1940651" y="3621332"/>
                <a:ext cx="489858" cy="370166"/>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m:t>
                          </m:r>
                        </m:sub>
                      </m:sSub>
                    </m:oMath>
                  </m:oMathPara>
                </a14:m>
                <a:endParaRPr kumimoji="1" lang="ja-JP" altLang="en-US" b="1" dirty="0">
                  <a:solidFill>
                    <a:schemeClr val="tx1">
                      <a:lumMod val="75000"/>
                      <a:lumOff val="25000"/>
                    </a:schemeClr>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1940651" y="3621332"/>
                <a:ext cx="489858" cy="370166"/>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1410317" y="2610407"/>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𝒗</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1410317" y="2610407"/>
                <a:ext cx="489858" cy="388440"/>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1670995" y="2939726"/>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r>
                            <a:rPr kumimoji="1" lang="en-US" altLang="ja-JP" b="1" i="1" smtClean="0">
                              <a:solidFill>
                                <a:schemeClr val="tx1">
                                  <a:lumMod val="75000"/>
                                  <a:lumOff val="25000"/>
                                </a:schemeClr>
                              </a:solidFill>
                              <a:latin typeface="Cambria Math" panose="02040503050406030204" pitchFamily="18" charset="0"/>
                            </a:rPr>
                            <m:t>+</m:t>
                          </m:r>
                          <m:r>
                            <a:rPr kumimoji="1" lang="en-US" altLang="ja-JP" b="1" i="1" smtClean="0">
                              <a:solidFill>
                                <a:schemeClr val="tx1">
                                  <a:lumMod val="75000"/>
                                  <a:lumOff val="25000"/>
                                </a:schemeClr>
                              </a:solidFill>
                              <a:latin typeface="Cambria Math" panose="02040503050406030204" pitchFamily="18" charset="0"/>
                            </a:rPr>
                            <m:t>𝟏</m:t>
                          </m:r>
                        </m:sup>
                      </m:sSubSup>
                    </m:oMath>
                  </m:oMathPara>
                </a14:m>
                <a:endParaRPr kumimoji="1" lang="ja-JP" altLang="en-US" b="1" dirty="0">
                  <a:solidFill>
                    <a:schemeClr val="tx1">
                      <a:lumMod val="75000"/>
                      <a:lumOff val="25000"/>
                    </a:schemeClr>
                  </a:solidFill>
                </a:endParaRPr>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1670995" y="2939726"/>
                <a:ext cx="489858" cy="388440"/>
              </a:xfrm>
              <a:prstGeom prst="rect">
                <a:avLst/>
              </a:prstGeom>
              <a:blipFill>
                <a:blip r:embed="rId22"/>
                <a:stretch>
                  <a:fillRect r="-18750" b="-3125"/>
                </a:stretch>
              </a:blipFill>
            </p:spPr>
            <p:txBody>
              <a:bodyPr/>
              <a:lstStyle/>
              <a:p>
                <a:r>
                  <a:rPr lang="ja-JP" altLang="en-US">
                    <a:noFill/>
                  </a:rPr>
                  <a:t> </a:t>
                </a:r>
              </a:p>
            </p:txBody>
          </p:sp>
        </mc:Fallback>
      </mc:AlternateContent>
      <p:sp>
        <p:nvSpPr>
          <p:cNvPr id="73" name="正方形/長方形 72"/>
          <p:cNvSpPr/>
          <p:nvPr/>
        </p:nvSpPr>
        <p:spPr>
          <a:xfrm>
            <a:off x="7149829" y="3240587"/>
            <a:ext cx="1284051" cy="536585"/>
          </a:xfrm>
          <a:prstGeom prst="rect">
            <a:avLst/>
          </a:prstGeom>
          <a:noFill/>
          <a:ln w="28575">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カギ線コネクタ 75"/>
          <p:cNvCxnSpPr/>
          <p:nvPr/>
        </p:nvCxnSpPr>
        <p:spPr>
          <a:xfrm flipH="1">
            <a:off x="687653" y="1809947"/>
            <a:ext cx="10239531" cy="12700"/>
          </a:xfrm>
          <a:prstGeom prst="bentConnector5">
            <a:avLst>
              <a:gd name="adj1" fmla="val -2233"/>
              <a:gd name="adj2" fmla="val 5167008"/>
              <a:gd name="adj3" fmla="val 105114"/>
            </a:avLst>
          </a:prstGeom>
          <a:ln w="152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9" name="テキスト ボックス 78"/>
          <p:cNvSpPr txBox="1"/>
          <p:nvPr/>
        </p:nvSpPr>
        <p:spPr>
          <a:xfrm>
            <a:off x="10644595" y="3795328"/>
            <a:ext cx="1414056" cy="400110"/>
          </a:xfrm>
          <a:prstGeom prst="rect">
            <a:avLst/>
          </a:prstGeom>
          <a:noFill/>
        </p:spPr>
        <p:txBody>
          <a:bodyPr wrap="square" rtlCol="0">
            <a:spAutoFit/>
          </a:bodyPr>
          <a:lstStyle/>
          <a:p>
            <a:r>
              <a:rPr lang="ja-JP" altLang="en-US" sz="2000" dirty="0">
                <a:latin typeface="+mn-ea"/>
              </a:rPr>
              <a:t>個体数</a:t>
            </a:r>
            <a:r>
              <a:rPr lang="en-US" altLang="ja-JP" sz="2000" dirty="0" smtClean="0">
                <a:latin typeface="+mn-ea"/>
              </a:rPr>
              <a:t>: </a:t>
            </a:r>
            <a:r>
              <a:rPr lang="en-US" altLang="ja-JP" sz="2000" i="1" dirty="0" smtClean="0">
                <a:latin typeface="Cambria Math" panose="02040503050406030204" pitchFamily="18" charset="0"/>
                <a:ea typeface="Cambria Math" panose="02040503050406030204" pitchFamily="18" charset="0"/>
              </a:rPr>
              <a:t>N</a:t>
            </a:r>
            <a:r>
              <a:rPr lang="en-US" altLang="ja-JP" sz="2000" dirty="0" smtClean="0"/>
              <a:t> </a:t>
            </a:r>
            <a:endParaRPr kumimoji="1" lang="ja-JP" altLang="en-US" sz="2000" dirty="0"/>
          </a:p>
        </p:txBody>
      </p:sp>
      <p:sp>
        <p:nvSpPr>
          <p:cNvPr id="81" name="正方形/長方形 80"/>
          <p:cNvSpPr/>
          <p:nvPr/>
        </p:nvSpPr>
        <p:spPr>
          <a:xfrm>
            <a:off x="634132" y="25612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p:cNvSpPr/>
          <p:nvPr/>
        </p:nvSpPr>
        <p:spPr>
          <a:xfrm>
            <a:off x="592380" y="550098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3" name="テキスト ボックス 82"/>
              <p:cNvSpPr txBox="1"/>
              <p:nvPr/>
            </p:nvSpPr>
            <p:spPr>
              <a:xfrm>
                <a:off x="734981" y="5429993"/>
                <a:ext cx="1158510" cy="369332"/>
              </a:xfrm>
              <a:prstGeom prst="rect">
                <a:avLst/>
              </a:prstGeom>
              <a:noFill/>
            </p:spPr>
            <p:txBody>
              <a:bodyPr wrap="square" rtlCol="0">
                <a:spAutoFit/>
              </a:bodyPr>
              <a:lstStyle/>
              <a:p>
                <a:r>
                  <a:rPr kumimoji="1" lang="ja-JP" altLang="en-US" dirty="0" smtClean="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oMath>
                </a14:m>
                <a:endParaRPr kumimoji="1" lang="ja-JP" altLang="en-US" dirty="0"/>
              </a:p>
            </p:txBody>
          </p:sp>
        </mc:Choice>
        <mc:Fallback xmlns="">
          <p:sp>
            <p:nvSpPr>
              <p:cNvPr id="83" name="テキスト ボックス 82"/>
              <p:cNvSpPr txBox="1">
                <a:spLocks noRot="1" noChangeAspect="1" noMove="1" noResize="1" noEditPoints="1" noAdjustHandles="1" noChangeArrowheads="1" noChangeShapeType="1" noTextEdit="1"/>
              </p:cNvSpPr>
              <p:nvPr/>
            </p:nvSpPr>
            <p:spPr>
              <a:xfrm>
                <a:off x="734981" y="5429993"/>
                <a:ext cx="1158510" cy="369332"/>
              </a:xfrm>
              <a:prstGeom prst="rect">
                <a:avLst/>
              </a:prstGeom>
              <a:blipFill>
                <a:blip r:embed="rId23"/>
                <a:stretch>
                  <a:fillRect l="-4737" t="-8333" b="-28333"/>
                </a:stretch>
              </a:blipFill>
            </p:spPr>
            <p:txBody>
              <a:bodyPr/>
              <a:lstStyle/>
              <a:p>
                <a:r>
                  <a:rPr lang="ja-JP" altLang="en-US">
                    <a:noFill/>
                  </a:rPr>
                  <a:t> </a:t>
                </a:r>
              </a:p>
            </p:txBody>
          </p:sp>
        </mc:Fallback>
      </mc:AlternateContent>
      <p:sp>
        <p:nvSpPr>
          <p:cNvPr id="84" name="二等辺三角形 83"/>
          <p:cNvSpPr/>
          <p:nvPr/>
        </p:nvSpPr>
        <p:spPr>
          <a:xfrm>
            <a:off x="1915924" y="393903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二等辺三角形 84"/>
          <p:cNvSpPr/>
          <p:nvPr/>
        </p:nvSpPr>
        <p:spPr>
          <a:xfrm>
            <a:off x="1811536" y="551362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0" name="テキスト ボックス 89"/>
              <p:cNvSpPr txBox="1"/>
              <p:nvPr/>
            </p:nvSpPr>
            <p:spPr>
              <a:xfrm>
                <a:off x="9857676" y="3376699"/>
                <a:ext cx="1990312" cy="400110"/>
              </a:xfrm>
              <a:prstGeom prst="rect">
                <a:avLst/>
              </a:prstGeom>
              <a:noFill/>
            </p:spPr>
            <p:txBody>
              <a:bodyPr wrap="square" rtlCol="0">
                <a:spAutoFit/>
              </a:bodyPr>
              <a:lstStyle/>
              <a:p>
                <a:r>
                  <a:rPr lang="en-US" altLang="ja-JP" sz="2000" dirty="0" smtClean="0">
                    <a:latin typeface="+mn-ea"/>
                  </a:rPr>
                  <a:t>0</a:t>
                </a:r>
                <a:r>
                  <a:rPr lang="ja-JP" altLang="en-US" sz="2000" dirty="0" smtClean="0">
                    <a:latin typeface="+mn-ea"/>
                  </a:rPr>
                  <a:t>から</a:t>
                </a:r>
                <a:r>
                  <a:rPr lang="en-US" altLang="ja-JP" sz="2000" dirty="0" smtClean="0">
                    <a:latin typeface="+mn-ea"/>
                  </a:rPr>
                  <a:t>1</a:t>
                </a:r>
                <a:r>
                  <a:rPr lang="ja-JP" altLang="en-US" sz="2000" dirty="0" smtClean="0">
                    <a:latin typeface="+mn-ea"/>
                  </a:rPr>
                  <a:t>の乱数</a:t>
                </a:r>
                <a:r>
                  <a:rPr lang="en-US" altLang="ja-JP" sz="2000" dirty="0" smtClean="0">
                    <a:latin typeface="+mn-ea"/>
                  </a:rPr>
                  <a:t>:</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𝑓</m:t>
                        </m:r>
                      </m:e>
                      <m:sub>
                        <m:r>
                          <a:rPr lang="en-US" altLang="ja-JP" sz="2000" b="0" i="1" smtClean="0">
                            <a:latin typeface="Cambria Math" panose="02040503050406030204" pitchFamily="18" charset="0"/>
                          </a:rPr>
                          <m:t>𝑖</m:t>
                        </m:r>
                      </m:sub>
                    </m:sSub>
                  </m:oMath>
                </a14:m>
                <a:endParaRPr kumimoji="1" lang="ja-JP" altLang="en-US" sz="2000" dirty="0"/>
              </a:p>
            </p:txBody>
          </p:sp>
        </mc:Choice>
        <mc:Fallback xmlns="">
          <p:sp>
            <p:nvSpPr>
              <p:cNvPr id="90" name="テキスト ボックス 89"/>
              <p:cNvSpPr txBox="1">
                <a:spLocks noRot="1" noChangeAspect="1" noMove="1" noResize="1" noEditPoints="1" noAdjustHandles="1" noChangeArrowheads="1" noChangeShapeType="1" noTextEdit="1"/>
              </p:cNvSpPr>
              <p:nvPr/>
            </p:nvSpPr>
            <p:spPr>
              <a:xfrm>
                <a:off x="9857676" y="3376699"/>
                <a:ext cx="1990312" cy="400110"/>
              </a:xfrm>
              <a:prstGeom prst="rect">
                <a:avLst/>
              </a:prstGeom>
              <a:blipFill>
                <a:blip r:embed="rId24"/>
                <a:stretch>
                  <a:fillRect l="-3058" t="-7576" b="-2727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64671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10"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56" grpId="0"/>
      <p:bldP spid="62" grpId="0" animBg="1"/>
      <p:bldP spid="63" grpId="0"/>
      <p:bldP spid="67" grpId="0"/>
      <p:bldP spid="7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5</a:t>
            </a:fld>
            <a:r>
              <a:rPr lang="en-US" altLang="ja-JP" dirty="0" smtClean="0"/>
              <a:t>/15)</a:t>
            </a:r>
            <a:endParaRPr lang="ja-JP" altLang="en-US" dirty="0"/>
          </a:p>
        </p:txBody>
      </p:sp>
      <p:graphicFrame>
        <p:nvGraphicFramePr>
          <p:cNvPr id="5" name="コンテンツ プレースホルダー 5"/>
          <p:cNvGraphicFramePr>
            <a:graphicFrameLocks/>
          </p:cNvGraphicFramePr>
          <p:nvPr>
            <p:extLst>
              <p:ext uri="{D42A27DB-BD31-4B8C-83A1-F6EECF244321}">
                <p14:modId xmlns:p14="http://schemas.microsoft.com/office/powerpoint/2010/main" val="4074564579"/>
              </p:ext>
            </p:extLst>
          </p:nvPr>
        </p:nvGraphicFramePr>
        <p:xfrm>
          <a:off x="343524" y="1382337"/>
          <a:ext cx="10239531" cy="8552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タイトル 1"/>
          <p:cNvSpPr>
            <a:spLocks noGrp="1"/>
          </p:cNvSpPr>
          <p:nvPr>
            <p:ph type="title"/>
          </p:nvPr>
        </p:nvSpPr>
        <p:spPr>
          <a:xfrm>
            <a:off x="343524" y="1"/>
            <a:ext cx="11848475" cy="1262414"/>
          </a:xfrm>
        </p:spPr>
        <p:txBody>
          <a:bodyPr>
            <a:noAutofit/>
          </a:bodyPr>
          <a:lstStyle/>
          <a:p>
            <a:r>
              <a:rPr lang="en-US" altLang="ja-JP" dirty="0" smtClean="0"/>
              <a:t>Bat Algorithm</a:t>
            </a:r>
            <a:r>
              <a:rPr lang="en-US" altLang="ja-JP" sz="4000" b="0" dirty="0" smtClean="0"/>
              <a:t>[Yang. X.S, 2010]</a:t>
            </a:r>
            <a:endParaRPr kumimoji="1" lang="ja-JP" altLang="en-US" sz="4000" b="0" dirty="0"/>
          </a:p>
        </p:txBody>
      </p:sp>
      <p:pic>
        <p:nvPicPr>
          <p:cNvPr id="80" name="図 79"/>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5883009" y="3741742"/>
            <a:ext cx="2061180" cy="252000"/>
          </a:xfrm>
          <a:prstGeom prst="rect">
            <a:avLst/>
          </a:prstGeom>
        </p:spPr>
      </p:pic>
      <p:sp>
        <p:nvSpPr>
          <p:cNvPr id="26" name="テキスト ボックス 25"/>
          <p:cNvSpPr txBox="1"/>
          <p:nvPr/>
        </p:nvSpPr>
        <p:spPr>
          <a:xfrm>
            <a:off x="5295142" y="2818664"/>
            <a:ext cx="5632041"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最良個体近辺に個体候補生成</a:t>
            </a:r>
            <a:endParaRPr kumimoji="1" lang="ja-JP" altLang="en-US" sz="2400" b="1" dirty="0">
              <a:solidFill>
                <a:schemeClr val="tx1">
                  <a:lumMod val="75000"/>
                  <a:lumOff val="25000"/>
                </a:schemeClr>
              </a:solidFill>
            </a:endParaRPr>
          </a:p>
        </p:txBody>
      </p:sp>
      <p:pic>
        <p:nvPicPr>
          <p:cNvPr id="36" name="図 35"/>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418245" y="4291384"/>
            <a:ext cx="604066" cy="198000"/>
          </a:xfrm>
          <a:prstGeom prst="rect">
            <a:avLst/>
          </a:prstGeom>
        </p:spPr>
      </p:pic>
      <mc:AlternateContent xmlns:mc="http://schemas.openxmlformats.org/markup-compatibility/2006" xmlns:a14="http://schemas.microsoft.com/office/drawing/2010/main">
        <mc:Choice Requires="a14">
          <p:sp>
            <p:nvSpPr>
              <p:cNvPr id="41" name="テキスト ボックス 40"/>
              <p:cNvSpPr txBox="1"/>
              <p:nvPr/>
            </p:nvSpPr>
            <p:spPr>
              <a:xfrm>
                <a:off x="5827442" y="5292514"/>
                <a:ext cx="4950201" cy="307777"/>
              </a:xfrm>
              <a:prstGeom prst="rect">
                <a:avLst/>
              </a:prstGeom>
              <a:noFill/>
            </p:spPr>
            <p:txBody>
              <a:bodyPr wrap="none" lIns="0" tIns="0" rIns="0" bIns="0" rtlCol="0">
                <a:spAutoFit/>
              </a:bodyPr>
              <a:lstStyle/>
              <a:p>
                <a14:m>
                  <m:oMath xmlns:m="http://schemas.openxmlformats.org/officeDocument/2006/math">
                    <m:r>
                      <a:rPr kumimoji="1" lang="ja-JP" altLang="en-US" sz="2000" i="1" smtClean="0">
                        <a:latin typeface="Cambria Math" panose="02040503050406030204" pitchFamily="18" charset="0"/>
                      </a:rPr>
                      <m:t>𝜖</m:t>
                    </m:r>
                  </m:oMath>
                </a14:m>
                <a:r>
                  <a:rPr kumimoji="1" lang="ja-JP" altLang="en-US" sz="2000" dirty="0" smtClean="0"/>
                  <a:t>は</a:t>
                </a:r>
                <a:r>
                  <a:rPr kumimoji="1" lang="en-US" altLang="ja-JP" sz="2000" dirty="0" smtClean="0"/>
                  <a:t>1×</a:t>
                </a:r>
                <a:r>
                  <a:rPr kumimoji="1" lang="en-US" altLang="ja-JP" sz="2000" i="1" dirty="0" smtClean="0"/>
                  <a:t>D</a:t>
                </a:r>
                <a:r>
                  <a:rPr kumimoji="1" lang="ja-JP" altLang="en-US" sz="2000" dirty="0" smtClean="0"/>
                  <a:t>の配列で</a:t>
                </a:r>
                <a:r>
                  <a:rPr kumimoji="1" lang="en-US" altLang="ja-JP" sz="2000" dirty="0" smtClean="0"/>
                  <a:t>[-1, 1]</a:t>
                </a:r>
                <a:r>
                  <a:rPr kumimoji="1" lang="ja-JP" altLang="en-US" sz="2000" dirty="0" smtClean="0"/>
                  <a:t>区間のランダムな値</a:t>
                </a:r>
                <a:endParaRPr kumimoji="1" lang="ja-JP" altLang="en-US" sz="2000" dirty="0"/>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5827442" y="5292514"/>
                <a:ext cx="4950201" cy="307777"/>
              </a:xfrm>
              <a:prstGeom prst="rect">
                <a:avLst/>
              </a:prstGeom>
              <a:blipFill>
                <a:blip r:embed="rId12"/>
                <a:stretch>
                  <a:fillRect l="-1355" t="-27451" r="-2586" b="-509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p:cNvSpPr txBox="1"/>
              <p:nvPr/>
            </p:nvSpPr>
            <p:spPr>
              <a:xfrm>
                <a:off x="8483786" y="3289932"/>
                <a:ext cx="2974789" cy="400110"/>
              </a:xfrm>
              <a:prstGeom prst="rect">
                <a:avLst/>
              </a:prstGeom>
              <a:noFill/>
            </p:spPr>
            <p:txBody>
              <a:bodyPr wrap="square" rtlCol="0">
                <a:spAutoFit/>
              </a:bodyPr>
              <a:lstStyle/>
              <a:p>
                <a14:m>
                  <m:oMath xmlns:m="http://schemas.openxmlformats.org/officeDocument/2006/math">
                    <m:r>
                      <a:rPr kumimoji="1" lang="en-US" altLang="ja-JP" sz="2000" b="0" i="1" smtClean="0">
                        <a:latin typeface="Cambria Math" panose="02040503050406030204" pitchFamily="18" charset="0"/>
                      </a:rPr>
                      <m:t>𝑟𝑎𝑛𝑑</m:t>
                    </m:r>
                  </m:oMath>
                </a14:m>
                <a:r>
                  <a:rPr kumimoji="1" lang="ja-JP" altLang="en-US" sz="2000" dirty="0" smtClean="0"/>
                  <a:t>は</a:t>
                </a:r>
                <a:r>
                  <a:rPr kumimoji="1" lang="en-US" altLang="ja-JP" sz="2000" dirty="0" smtClean="0"/>
                  <a:t>0</a:t>
                </a:r>
                <a:r>
                  <a:rPr kumimoji="1" lang="ja-JP" altLang="en-US" sz="2000" dirty="0" smtClean="0"/>
                  <a:t>から</a:t>
                </a:r>
                <a:r>
                  <a:rPr kumimoji="1" lang="en-US" altLang="ja-JP" sz="2000" dirty="0" smtClean="0"/>
                  <a:t>1</a:t>
                </a:r>
                <a:r>
                  <a:rPr kumimoji="1" lang="ja-JP" altLang="en-US" sz="2000" dirty="0" smtClean="0"/>
                  <a:t>の乱数</a:t>
                </a:r>
                <a:endParaRPr kumimoji="1" lang="ja-JP" altLang="en-US" sz="2000" dirty="0"/>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8483786" y="3289932"/>
                <a:ext cx="2974789" cy="400110"/>
              </a:xfrm>
              <a:prstGeom prst="rect">
                <a:avLst/>
              </a:prstGeom>
              <a:blipFill>
                <a:blip r:embed="rId13"/>
                <a:stretch>
                  <a:fillRect t="-10769" b="-29231"/>
                </a:stretch>
              </a:blipFill>
            </p:spPr>
            <p:txBody>
              <a:bodyPr/>
              <a:lstStyle/>
              <a:p>
                <a:r>
                  <a:rPr lang="ja-JP" altLang="en-US">
                    <a:noFill/>
                  </a:rPr>
                  <a:t> </a:t>
                </a:r>
              </a:p>
            </p:txBody>
          </p:sp>
        </mc:Fallback>
      </mc:AlternateContent>
      <p:sp>
        <p:nvSpPr>
          <p:cNvPr id="47" name="楕円 46"/>
          <p:cNvSpPr/>
          <p:nvPr/>
        </p:nvSpPr>
        <p:spPr>
          <a:xfrm>
            <a:off x="1231433" y="269115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p:cNvSpPr/>
          <p:nvPr/>
        </p:nvSpPr>
        <p:spPr>
          <a:xfrm>
            <a:off x="2889829" y="345234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p:cNvSpPr/>
          <p:nvPr/>
        </p:nvSpPr>
        <p:spPr>
          <a:xfrm>
            <a:off x="893854" y="477765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p:cNvSpPr/>
          <p:nvPr/>
        </p:nvSpPr>
        <p:spPr>
          <a:xfrm>
            <a:off x="2689316" y="493557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2026841" y="406492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7" name="テキスト ボックス 56"/>
              <p:cNvSpPr txBox="1"/>
              <p:nvPr/>
            </p:nvSpPr>
            <p:spPr>
              <a:xfrm>
                <a:off x="1992858" y="5429993"/>
                <a:ext cx="2287311" cy="369332"/>
              </a:xfrm>
              <a:prstGeom prst="rect">
                <a:avLst/>
              </a:prstGeom>
              <a:noFill/>
            </p:spPr>
            <p:txBody>
              <a:bodyPr wrap="square" rtlCol="0">
                <a:spAutoFit/>
              </a:bodyPr>
              <a:lstStyle/>
              <a:p>
                <a:r>
                  <a:rPr kumimoji="1" lang="ja-JP" altLang="en-US" dirty="0" smtClean="0"/>
                  <a:t>：最良</a:t>
                </a:r>
                <a:r>
                  <a:rPr lang="ja-JP" altLang="en-US" dirty="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sub>
                    </m:sSub>
                  </m:oMath>
                </a14:m>
                <a:endParaRPr kumimoji="1" lang="ja-JP" altLang="en-US" dirty="0"/>
              </a:p>
            </p:txBody>
          </p:sp>
        </mc:Choice>
        <mc:Fallback xmlns="">
          <p:sp>
            <p:nvSpPr>
              <p:cNvPr id="57" name="テキスト ボックス 56"/>
              <p:cNvSpPr txBox="1">
                <a:spLocks noRot="1" noChangeAspect="1" noMove="1" noResize="1" noEditPoints="1" noAdjustHandles="1" noChangeArrowheads="1" noChangeShapeType="1" noTextEdit="1"/>
              </p:cNvSpPr>
              <p:nvPr/>
            </p:nvSpPr>
            <p:spPr>
              <a:xfrm>
                <a:off x="1992858" y="5429993"/>
                <a:ext cx="2287311" cy="369332"/>
              </a:xfrm>
              <a:prstGeom prst="rect">
                <a:avLst/>
              </a:prstGeom>
              <a:blipFill>
                <a:blip r:embed="rId14"/>
                <a:stretch>
                  <a:fillRect l="-2400" t="-8333" b="-28333"/>
                </a:stretch>
              </a:blipFill>
            </p:spPr>
            <p:txBody>
              <a:bodyPr/>
              <a:lstStyle/>
              <a:p>
                <a:r>
                  <a:rPr lang="ja-JP" altLang="en-US">
                    <a:noFill/>
                  </a:rPr>
                  <a:t> </a:t>
                </a:r>
              </a:p>
            </p:txBody>
          </p:sp>
        </mc:Fallback>
      </mc:AlternateContent>
      <p:sp>
        <p:nvSpPr>
          <p:cNvPr id="58" name="楕円 57"/>
          <p:cNvSpPr/>
          <p:nvPr/>
        </p:nvSpPr>
        <p:spPr>
          <a:xfrm>
            <a:off x="1816196" y="5869877"/>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p:cNvSpPr txBox="1"/>
              <p:nvPr/>
            </p:nvSpPr>
            <p:spPr>
              <a:xfrm>
                <a:off x="1996905" y="5777766"/>
                <a:ext cx="2679869" cy="369332"/>
              </a:xfrm>
              <a:prstGeom prst="rect">
                <a:avLst/>
              </a:prstGeom>
              <a:noFill/>
            </p:spPr>
            <p:txBody>
              <a:bodyPr wrap="square" rtlCol="0">
                <a:spAutoFit/>
              </a:bodyPr>
              <a:lstStyle/>
              <a:p>
                <a:r>
                  <a:rPr kumimoji="1" lang="ja-JP" altLang="en-US" dirty="0" smtClean="0"/>
                  <a:t>：生成した個体候補</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𝑙𝑜𝑐</m:t>
                        </m:r>
                      </m:sub>
                    </m:sSub>
                  </m:oMath>
                </a14:m>
                <a:endParaRPr kumimoji="1" lang="ja-JP" altLang="en-US" dirty="0"/>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1996905" y="5777766"/>
                <a:ext cx="2679869" cy="369332"/>
              </a:xfrm>
              <a:prstGeom prst="rect">
                <a:avLst/>
              </a:prstGeom>
              <a:blipFill>
                <a:blip r:embed="rId15"/>
                <a:stretch>
                  <a:fillRect l="-2050" t="-8333" b="-2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p:cNvSpPr txBox="1"/>
              <p:nvPr/>
            </p:nvSpPr>
            <p:spPr>
              <a:xfrm>
                <a:off x="827729" y="2702729"/>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827729" y="2702729"/>
                <a:ext cx="489858" cy="388440"/>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905730" y="4404270"/>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905730" y="4404270"/>
                <a:ext cx="489858" cy="388440"/>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2250299" y="4756518"/>
                <a:ext cx="489858" cy="389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𝟑</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2250299" y="4756518"/>
                <a:ext cx="489858" cy="389787"/>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3010619" y="3123669"/>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𝟒</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3010619" y="3123669"/>
                <a:ext cx="489858" cy="387735"/>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p:cNvSpPr txBox="1"/>
              <p:nvPr/>
            </p:nvSpPr>
            <p:spPr>
              <a:xfrm>
                <a:off x="1781912" y="4158966"/>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𝒍𝒐𝒄</m:t>
                          </m:r>
                        </m:sub>
                      </m:sSub>
                    </m:oMath>
                  </m:oMathPara>
                </a14:m>
                <a:endParaRPr kumimoji="1" lang="ja-JP" altLang="en-US" b="1" dirty="0">
                  <a:solidFill>
                    <a:schemeClr val="tx1">
                      <a:lumMod val="75000"/>
                      <a:lumOff val="25000"/>
                    </a:schemeClr>
                  </a:solidFill>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1781912" y="4158966"/>
                <a:ext cx="489858" cy="370166"/>
              </a:xfrm>
              <a:prstGeom prst="rect">
                <a:avLst/>
              </a:prstGeom>
              <a:blipFill>
                <a:blip r:embed="rId20"/>
                <a:stretch>
                  <a:fillRect r="-8642" b="-3279"/>
                </a:stretch>
              </a:blipFill>
            </p:spPr>
            <p:txBody>
              <a:bodyPr/>
              <a:lstStyle/>
              <a:p>
                <a:r>
                  <a:rPr lang="ja-JP" altLang="en-US">
                    <a:noFill/>
                  </a:rPr>
                  <a:t> </a:t>
                </a:r>
              </a:p>
            </p:txBody>
          </p:sp>
        </mc:Fallback>
      </mc:AlternateContent>
      <p:cxnSp>
        <p:nvCxnSpPr>
          <p:cNvPr id="68" name="カギ線コネクタ 67"/>
          <p:cNvCxnSpPr/>
          <p:nvPr/>
        </p:nvCxnSpPr>
        <p:spPr>
          <a:xfrm flipH="1">
            <a:off x="687653" y="1809947"/>
            <a:ext cx="10239531" cy="12700"/>
          </a:xfrm>
          <a:prstGeom prst="bentConnector5">
            <a:avLst>
              <a:gd name="adj1" fmla="val -2233"/>
              <a:gd name="adj2" fmla="val 5167008"/>
              <a:gd name="adj3" fmla="val 105114"/>
            </a:avLst>
          </a:prstGeom>
          <a:ln w="152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正方形/長方形 68"/>
              <p:cNvSpPr/>
              <p:nvPr/>
            </p:nvSpPr>
            <p:spPr>
              <a:xfrm>
                <a:off x="5689557" y="5725322"/>
                <a:ext cx="1156407" cy="369332"/>
              </a:xfrm>
              <a:prstGeom prst="rect">
                <a:avLst/>
              </a:prstGeom>
            </p:spPr>
            <p:txBody>
              <a:bodyPr wrap="none">
                <a:spAutoFit/>
              </a:bodyPr>
              <a:lstStyle/>
              <a:p>
                <a:r>
                  <a:rPr lang="ja-JP" altLang="en-US" dirty="0" smtClean="0"/>
                  <a:t>次元数</a:t>
                </a:r>
                <a:r>
                  <a:rPr lang="en-US" altLang="ja-JP" dirty="0" smtClean="0"/>
                  <a:t>: </a:t>
                </a:r>
                <a14:m>
                  <m:oMath xmlns:m="http://schemas.openxmlformats.org/officeDocument/2006/math">
                    <m:r>
                      <a:rPr lang="en-US" altLang="ja-JP" b="0" i="1" smtClean="0">
                        <a:latin typeface="Cambria Math" panose="02040503050406030204" pitchFamily="18" charset="0"/>
                      </a:rPr>
                      <m:t>𝐷</m:t>
                    </m:r>
                  </m:oMath>
                </a14:m>
                <a:endParaRPr lang="ja-JP" altLang="en-US"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5689557" y="5725322"/>
                <a:ext cx="1156407" cy="369332"/>
              </a:xfrm>
              <a:prstGeom prst="rect">
                <a:avLst/>
              </a:prstGeom>
              <a:blipFill>
                <a:blip r:embed="rId21"/>
                <a:stretch>
                  <a:fillRect l="-4211" t="-9836" b="-262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p:cNvSpPr txBox="1"/>
              <p:nvPr/>
            </p:nvSpPr>
            <p:spPr>
              <a:xfrm>
                <a:off x="1940651" y="3621332"/>
                <a:ext cx="489858" cy="370166"/>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m:t>
                          </m:r>
                        </m:sub>
                      </m:sSub>
                    </m:oMath>
                  </m:oMathPara>
                </a14:m>
                <a:endParaRPr kumimoji="1" lang="ja-JP" altLang="en-US" b="1" dirty="0">
                  <a:solidFill>
                    <a:schemeClr val="tx1">
                      <a:lumMod val="75000"/>
                      <a:lumOff val="25000"/>
                    </a:schemeClr>
                  </a:solidFill>
                </a:endParaRPr>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1940651" y="3621332"/>
                <a:ext cx="489858" cy="370166"/>
              </a:xfrm>
              <a:prstGeom prst="rect">
                <a:avLst/>
              </a:prstGeom>
              <a:blipFill>
                <a:blip r:embed="rId22"/>
                <a:stretch>
                  <a:fillRect/>
                </a:stretch>
              </a:blipFill>
            </p:spPr>
            <p:txBody>
              <a:bodyPr/>
              <a:lstStyle/>
              <a:p>
                <a:r>
                  <a:rPr lang="ja-JP" altLang="en-US">
                    <a:noFill/>
                  </a:rPr>
                  <a:t> </a:t>
                </a:r>
              </a:p>
            </p:txBody>
          </p:sp>
        </mc:Fallback>
      </mc:AlternateContent>
      <p:sp>
        <p:nvSpPr>
          <p:cNvPr id="74" name="正方形/長方形 73"/>
          <p:cNvSpPr/>
          <p:nvPr/>
        </p:nvSpPr>
        <p:spPr>
          <a:xfrm>
            <a:off x="634132" y="25612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p:cNvSpPr txBox="1"/>
          <p:nvPr/>
        </p:nvSpPr>
        <p:spPr>
          <a:xfrm>
            <a:off x="2319668" y="3868147"/>
            <a:ext cx="2388927" cy="707886"/>
          </a:xfrm>
          <a:prstGeom prst="rect">
            <a:avLst/>
          </a:prstGeom>
          <a:solidFill>
            <a:schemeClr val="bg1"/>
          </a:solidFill>
        </p:spPr>
        <p:txBody>
          <a:bodyPr wrap="square" rtlCol="0">
            <a:spAutoFit/>
          </a:bodyPr>
          <a:lstStyle/>
          <a:p>
            <a:pPr algn="ctr"/>
            <a:r>
              <a:rPr kumimoji="1" lang="ja-JP" altLang="en-US" sz="2000" dirty="0" smtClean="0"/>
              <a:t>最良個体付近に</a:t>
            </a:r>
            <a:r>
              <a:rPr kumimoji="1" lang="en-US" altLang="ja-JP" sz="2000" dirty="0" smtClean="0"/>
              <a:t/>
            </a:r>
            <a:br>
              <a:rPr kumimoji="1" lang="en-US" altLang="ja-JP" sz="2000" dirty="0" smtClean="0"/>
            </a:br>
            <a:r>
              <a:rPr lang="ja-JP" altLang="en-US" sz="2000" dirty="0"/>
              <a:t>個体</a:t>
            </a:r>
            <a:r>
              <a:rPr kumimoji="1" lang="ja-JP" altLang="en-US" sz="2000" dirty="0" smtClean="0"/>
              <a:t>候補生成</a:t>
            </a:r>
            <a:endParaRPr kumimoji="1" lang="ja-JP" altLang="en-US" sz="2000" dirty="0"/>
          </a:p>
        </p:txBody>
      </p:sp>
      <p:sp>
        <p:nvSpPr>
          <p:cNvPr id="75" name="楕円 74"/>
          <p:cNvSpPr/>
          <p:nvPr/>
        </p:nvSpPr>
        <p:spPr>
          <a:xfrm>
            <a:off x="592380" y="550098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p:cNvSpPr txBox="1"/>
              <p:nvPr/>
            </p:nvSpPr>
            <p:spPr>
              <a:xfrm>
                <a:off x="734981" y="5429993"/>
                <a:ext cx="1158510" cy="369332"/>
              </a:xfrm>
              <a:prstGeom prst="rect">
                <a:avLst/>
              </a:prstGeom>
              <a:noFill/>
            </p:spPr>
            <p:txBody>
              <a:bodyPr wrap="square" rtlCol="0">
                <a:spAutoFit/>
              </a:bodyPr>
              <a:lstStyle/>
              <a:p>
                <a:r>
                  <a:rPr kumimoji="1" lang="ja-JP" altLang="en-US" dirty="0" smtClean="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oMath>
                </a14:m>
                <a:endParaRPr kumimoji="1" lang="ja-JP" altLang="en-US" dirty="0"/>
              </a:p>
            </p:txBody>
          </p:sp>
        </mc:Choice>
        <mc:Fallback xmlns="">
          <p:sp>
            <p:nvSpPr>
              <p:cNvPr id="76" name="テキスト ボックス 75"/>
              <p:cNvSpPr txBox="1">
                <a:spLocks noRot="1" noChangeAspect="1" noMove="1" noResize="1" noEditPoints="1" noAdjustHandles="1" noChangeArrowheads="1" noChangeShapeType="1" noTextEdit="1"/>
              </p:cNvSpPr>
              <p:nvPr/>
            </p:nvSpPr>
            <p:spPr>
              <a:xfrm>
                <a:off x="734981" y="5429993"/>
                <a:ext cx="1158510" cy="369332"/>
              </a:xfrm>
              <a:prstGeom prst="rect">
                <a:avLst/>
              </a:prstGeom>
              <a:blipFill>
                <a:blip r:embed="rId23"/>
                <a:stretch>
                  <a:fillRect l="-4737" t="-8333" b="-2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p:cNvSpPr txBox="1"/>
              <p:nvPr/>
            </p:nvSpPr>
            <p:spPr>
              <a:xfrm>
                <a:off x="5418245" y="3280329"/>
                <a:ext cx="2468455" cy="389979"/>
              </a:xfrm>
              <a:prstGeom prst="rect">
                <a:avLst/>
              </a:prstGeom>
              <a:noFill/>
            </p:spPr>
            <p:txBody>
              <a:bodyPr wrap="square" rtlCol="0">
                <a:spAutoFit/>
              </a:bodyPr>
              <a:lstStyle/>
              <a:p>
                <a:r>
                  <a:rPr kumimoji="1" lang="en-US" altLang="ja-JP" dirty="0" smtClean="0"/>
                  <a:t>If </a:t>
                </a:r>
                <a14:m>
                  <m:oMath xmlns:m="http://schemas.openxmlformats.org/officeDocument/2006/math">
                    <m:r>
                      <a:rPr kumimoji="1" lang="en-US" altLang="ja-JP" b="0" i="1" smtClean="0">
                        <a:latin typeface="Cambria Math" panose="02040503050406030204" pitchFamily="18" charset="0"/>
                      </a:rPr>
                      <m:t>𝑟𝑎𝑛𝑑</m:t>
                    </m:r>
                    <m:r>
                      <a:rPr kumimoji="1" lang="en-US" altLang="ja-JP" b="0" i="1" smtClean="0">
                        <a:latin typeface="Cambria Math" panose="02040503050406030204" pitchFamily="18" charset="0"/>
                      </a:rPr>
                      <m:t>&gt; </m:t>
                    </m:r>
                    <m:r>
                      <a:rPr kumimoji="1" lang="en-US" altLang="ja-JP" b="0" i="0" smtClean="0">
                        <a:latin typeface="Cambria Math" panose="02040503050406030204" pitchFamily="18" charset="0"/>
                      </a:rPr>
                      <m:t> </m:t>
                    </m:r>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𝑟</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𝑡</m:t>
                        </m:r>
                      </m:sup>
                    </m:sSubSup>
                  </m:oMath>
                </a14:m>
                <a:endParaRPr kumimoji="1" lang="ja-JP" altLang="en-US" dirty="0"/>
              </a:p>
            </p:txBody>
          </p:sp>
        </mc:Choice>
        <mc:Fallback xmlns="">
          <p:sp>
            <p:nvSpPr>
              <p:cNvPr id="77" name="テキスト ボックス 76"/>
              <p:cNvSpPr txBox="1">
                <a:spLocks noRot="1" noChangeAspect="1" noMove="1" noResize="1" noEditPoints="1" noAdjustHandles="1" noChangeArrowheads="1" noChangeShapeType="1" noTextEdit="1"/>
              </p:cNvSpPr>
              <p:nvPr/>
            </p:nvSpPr>
            <p:spPr>
              <a:xfrm>
                <a:off x="5418245" y="3280329"/>
                <a:ext cx="2468455" cy="389979"/>
              </a:xfrm>
              <a:prstGeom prst="rect">
                <a:avLst/>
              </a:prstGeom>
              <a:blipFill>
                <a:blip r:embed="rId24"/>
                <a:stretch>
                  <a:fillRect l="-2222" t="-4688" b="-21875"/>
                </a:stretch>
              </a:blipFill>
            </p:spPr>
            <p:txBody>
              <a:bodyPr/>
              <a:lstStyle/>
              <a:p>
                <a:r>
                  <a:rPr lang="ja-JP" altLang="en-US">
                    <a:noFill/>
                  </a:rPr>
                  <a:t> </a:t>
                </a:r>
              </a:p>
            </p:txBody>
          </p:sp>
        </mc:Fallback>
      </mc:AlternateContent>
      <p:sp>
        <p:nvSpPr>
          <p:cNvPr id="78" name="二等辺三角形 77"/>
          <p:cNvSpPr/>
          <p:nvPr/>
        </p:nvSpPr>
        <p:spPr>
          <a:xfrm>
            <a:off x="1915924" y="393903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二等辺三角形 78"/>
          <p:cNvSpPr/>
          <p:nvPr/>
        </p:nvSpPr>
        <p:spPr>
          <a:xfrm>
            <a:off x="1811536" y="551362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05623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8" grpId="0" animBg="1"/>
      <p:bldP spid="59" grpId="0"/>
      <p:bldP spid="66" grpId="0"/>
      <p:bldP spid="5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6</a:t>
            </a:fld>
            <a:r>
              <a:rPr lang="en-US" altLang="ja-JP" dirty="0" smtClean="0"/>
              <a:t>/15)</a:t>
            </a:r>
            <a:endParaRPr lang="ja-JP" altLang="en-US" dirty="0"/>
          </a:p>
        </p:txBody>
      </p:sp>
      <p:graphicFrame>
        <p:nvGraphicFramePr>
          <p:cNvPr id="5" name="コンテンツ プレースホルダー 5"/>
          <p:cNvGraphicFramePr>
            <a:graphicFrameLocks/>
          </p:cNvGraphicFramePr>
          <p:nvPr>
            <p:extLst>
              <p:ext uri="{D42A27DB-BD31-4B8C-83A1-F6EECF244321}">
                <p14:modId xmlns:p14="http://schemas.microsoft.com/office/powerpoint/2010/main" val="2153827074"/>
              </p:ext>
            </p:extLst>
          </p:nvPr>
        </p:nvGraphicFramePr>
        <p:xfrm>
          <a:off x="343524" y="1382337"/>
          <a:ext cx="10239531" cy="8552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タイトル 1"/>
          <p:cNvSpPr>
            <a:spLocks noGrp="1"/>
          </p:cNvSpPr>
          <p:nvPr>
            <p:ph type="title"/>
          </p:nvPr>
        </p:nvSpPr>
        <p:spPr>
          <a:xfrm>
            <a:off x="343524" y="1"/>
            <a:ext cx="11848475" cy="1262414"/>
          </a:xfrm>
        </p:spPr>
        <p:txBody>
          <a:bodyPr>
            <a:noAutofit/>
          </a:bodyPr>
          <a:lstStyle/>
          <a:p>
            <a:r>
              <a:rPr lang="en-US" altLang="ja-JP" dirty="0" smtClean="0"/>
              <a:t>Bat Algorithm</a:t>
            </a:r>
            <a:r>
              <a:rPr lang="en-US" altLang="ja-JP" sz="4000" b="0" dirty="0" smtClean="0"/>
              <a:t>[Yang. X.S, 2010]</a:t>
            </a:r>
            <a:endParaRPr kumimoji="1" lang="ja-JP" altLang="en-US" sz="4000" b="0" dirty="0"/>
          </a:p>
        </p:txBody>
      </p:sp>
      <p:pic>
        <p:nvPicPr>
          <p:cNvPr id="83" name="図 8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442895" y="3286319"/>
            <a:ext cx="4967351" cy="270000"/>
          </a:xfrm>
          <a:prstGeom prst="rect">
            <a:avLst/>
          </a:prstGeom>
        </p:spPr>
      </p:pic>
      <p:sp>
        <p:nvSpPr>
          <p:cNvPr id="25" name="テキスト ボックス 24"/>
          <p:cNvSpPr txBox="1"/>
          <p:nvPr/>
        </p:nvSpPr>
        <p:spPr>
          <a:xfrm>
            <a:off x="5295143" y="2818664"/>
            <a:ext cx="5018090"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ランダムに</a:t>
            </a:r>
            <a:r>
              <a:rPr lang="ja-JP" altLang="en-US" sz="2400" b="1" dirty="0" smtClean="0">
                <a:solidFill>
                  <a:schemeClr val="tx1">
                    <a:lumMod val="75000"/>
                    <a:lumOff val="25000"/>
                  </a:schemeClr>
                </a:solidFill>
              </a:rPr>
              <a:t>新しい</a:t>
            </a:r>
            <a:r>
              <a:rPr lang="ja-JP" altLang="en-US" sz="2400" b="1" dirty="0">
                <a:solidFill>
                  <a:schemeClr val="tx1">
                    <a:lumMod val="75000"/>
                    <a:lumOff val="25000"/>
                  </a:schemeClr>
                </a:solidFill>
              </a:rPr>
              <a:t>個体</a:t>
            </a:r>
            <a:r>
              <a:rPr kumimoji="1" lang="ja-JP" altLang="en-US" sz="2400" b="1" dirty="0" smtClean="0">
                <a:solidFill>
                  <a:schemeClr val="tx1">
                    <a:lumMod val="75000"/>
                    <a:lumOff val="25000"/>
                  </a:schemeClr>
                </a:solidFill>
              </a:rPr>
              <a:t>候補を生成</a:t>
            </a:r>
            <a:endParaRPr kumimoji="1" lang="ja-JP" altLang="en-US" sz="2400" b="1" dirty="0">
              <a:solidFill>
                <a:schemeClr val="tx1">
                  <a:lumMod val="75000"/>
                  <a:lumOff val="25000"/>
                </a:schemeClr>
              </a:solidFill>
            </a:endParaRPr>
          </a:p>
        </p:txBody>
      </p:sp>
      <p:sp>
        <p:nvSpPr>
          <p:cNvPr id="34" name="楕円 33"/>
          <p:cNvSpPr/>
          <p:nvPr/>
        </p:nvSpPr>
        <p:spPr>
          <a:xfrm>
            <a:off x="1236874" y="268822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2895270" y="344941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899295" y="4774731"/>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694757" y="493265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p:nvSpPr>
        <p:spPr>
          <a:xfrm>
            <a:off x="2540648" y="271740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p:cNvSpPr txBox="1"/>
          <p:nvPr/>
        </p:nvSpPr>
        <p:spPr>
          <a:xfrm>
            <a:off x="1136816" y="3054182"/>
            <a:ext cx="1847078" cy="707886"/>
          </a:xfrm>
          <a:prstGeom prst="rect">
            <a:avLst/>
          </a:prstGeom>
          <a:noFill/>
        </p:spPr>
        <p:txBody>
          <a:bodyPr wrap="square" rtlCol="0">
            <a:spAutoFit/>
          </a:bodyPr>
          <a:lstStyle/>
          <a:p>
            <a:pPr algn="ctr"/>
            <a:r>
              <a:rPr kumimoji="1" lang="ja-JP" altLang="en-US" sz="2000" dirty="0" smtClean="0"/>
              <a:t>ランダムに</a:t>
            </a:r>
            <a:r>
              <a:rPr kumimoji="1" lang="en-US" altLang="ja-JP" sz="2000" smtClean="0"/>
              <a:t/>
            </a:r>
            <a:br>
              <a:rPr kumimoji="1" lang="en-US" altLang="ja-JP" sz="2000" smtClean="0"/>
            </a:br>
            <a:r>
              <a:rPr lang="ja-JP" altLang="en-US" sz="2000" dirty="0"/>
              <a:t>個体</a:t>
            </a:r>
            <a:r>
              <a:rPr kumimoji="1" lang="ja-JP" altLang="en-US" sz="2000" dirty="0" smtClean="0"/>
              <a:t>候補生成</a:t>
            </a:r>
            <a:endParaRPr kumimoji="1" lang="ja-JP" altLang="en-US" sz="2000" dirty="0"/>
          </a:p>
        </p:txBody>
      </p:sp>
      <mc:AlternateContent xmlns:mc="http://schemas.openxmlformats.org/markup-compatibility/2006" xmlns:a14="http://schemas.microsoft.com/office/drawing/2010/main">
        <mc:Choice Requires="a14">
          <p:sp>
            <p:nvSpPr>
              <p:cNvPr id="51" name="テキスト ボックス 50"/>
              <p:cNvSpPr txBox="1"/>
              <p:nvPr/>
            </p:nvSpPr>
            <p:spPr>
              <a:xfrm>
                <a:off x="827729" y="2702729"/>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827729" y="2702729"/>
                <a:ext cx="489858" cy="388440"/>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905730" y="4404270"/>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905730" y="4404270"/>
                <a:ext cx="489858" cy="388440"/>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p:cNvSpPr txBox="1"/>
              <p:nvPr/>
            </p:nvSpPr>
            <p:spPr>
              <a:xfrm>
                <a:off x="2250299" y="4756518"/>
                <a:ext cx="489858" cy="389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𝟑</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2250299" y="4756518"/>
                <a:ext cx="489858" cy="38978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3010619" y="3123669"/>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𝟒</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3010619" y="3123669"/>
                <a:ext cx="489858" cy="387735"/>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p:cNvSpPr txBox="1"/>
              <p:nvPr/>
            </p:nvSpPr>
            <p:spPr>
              <a:xfrm>
                <a:off x="1938375" y="3644270"/>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m:t>
                          </m:r>
                        </m:sub>
                      </m:sSub>
                    </m:oMath>
                  </m:oMathPara>
                </a14:m>
                <a:endParaRPr kumimoji="1" lang="ja-JP" altLang="en-US" b="1" dirty="0">
                  <a:solidFill>
                    <a:schemeClr val="tx1">
                      <a:lumMod val="75000"/>
                      <a:lumOff val="25000"/>
                    </a:schemeClr>
                  </a:solidFill>
                </a:endParaRPr>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1938375" y="3644270"/>
                <a:ext cx="489858" cy="370166"/>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1992858" y="5429993"/>
                <a:ext cx="2287311" cy="369332"/>
              </a:xfrm>
              <a:prstGeom prst="rect">
                <a:avLst/>
              </a:prstGeom>
              <a:noFill/>
            </p:spPr>
            <p:txBody>
              <a:bodyPr wrap="square" rtlCol="0">
                <a:spAutoFit/>
              </a:bodyPr>
              <a:lstStyle/>
              <a:p>
                <a:r>
                  <a:rPr kumimoji="1" lang="ja-JP" altLang="en-US" dirty="0" smtClean="0"/>
                  <a:t>：最良個体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sub>
                    </m:sSub>
                  </m:oMath>
                </a14:m>
                <a:endParaRPr kumimoji="1" lang="ja-JP" altLang="en-US" dirty="0"/>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1992858" y="5429993"/>
                <a:ext cx="2287311" cy="369332"/>
              </a:xfrm>
              <a:prstGeom prst="rect">
                <a:avLst/>
              </a:prstGeom>
              <a:blipFill>
                <a:blip r:embed="rId15"/>
                <a:stretch>
                  <a:fillRect l="-2400" t="-8333" b="-28333"/>
                </a:stretch>
              </a:blipFill>
            </p:spPr>
            <p:txBody>
              <a:bodyPr/>
              <a:lstStyle/>
              <a:p>
                <a:r>
                  <a:rPr lang="ja-JP" altLang="en-US">
                    <a:noFill/>
                  </a:rPr>
                  <a:t> </a:t>
                </a:r>
              </a:p>
            </p:txBody>
          </p:sp>
        </mc:Fallback>
      </mc:AlternateContent>
      <p:sp>
        <p:nvSpPr>
          <p:cNvPr id="62" name="楕円 61"/>
          <p:cNvSpPr/>
          <p:nvPr/>
        </p:nvSpPr>
        <p:spPr>
          <a:xfrm>
            <a:off x="1816196" y="5869877"/>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3" name="テキスト ボックス 62"/>
              <p:cNvSpPr txBox="1"/>
              <p:nvPr/>
            </p:nvSpPr>
            <p:spPr>
              <a:xfrm>
                <a:off x="1996905" y="5777766"/>
                <a:ext cx="2908469" cy="369332"/>
              </a:xfrm>
              <a:prstGeom prst="rect">
                <a:avLst/>
              </a:prstGeom>
              <a:noFill/>
            </p:spPr>
            <p:txBody>
              <a:bodyPr wrap="square" rtlCol="0">
                <a:spAutoFit/>
              </a:bodyPr>
              <a:lstStyle/>
              <a:p>
                <a:r>
                  <a:rPr kumimoji="1" lang="ja-JP" altLang="en-US" dirty="0" smtClean="0"/>
                  <a:t>：生成した個体候補</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𝑟𝑛𝑑</m:t>
                        </m:r>
                      </m:sub>
                    </m:sSub>
                  </m:oMath>
                </a14:m>
                <a:endParaRPr kumimoji="1" lang="ja-JP" altLang="en-US" dirty="0"/>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1996905" y="5777766"/>
                <a:ext cx="2908469" cy="369332"/>
              </a:xfrm>
              <a:prstGeom prst="rect">
                <a:avLst/>
              </a:prstGeom>
              <a:blipFill>
                <a:blip r:embed="rId16"/>
                <a:stretch>
                  <a:fillRect l="-1887" t="-8333" b="-2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2677941" y="2465244"/>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𝒓𝒏𝒅</m:t>
                          </m:r>
                        </m:sub>
                      </m:sSub>
                    </m:oMath>
                  </m:oMathPara>
                </a14:m>
                <a:endParaRPr kumimoji="1" lang="ja-JP" altLang="en-US" b="1" dirty="0">
                  <a:solidFill>
                    <a:schemeClr val="tx1">
                      <a:lumMod val="75000"/>
                      <a:lumOff val="25000"/>
                    </a:schemeClr>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2677941" y="2465244"/>
                <a:ext cx="489858" cy="370166"/>
              </a:xfrm>
              <a:prstGeom prst="rect">
                <a:avLst/>
              </a:prstGeom>
              <a:blipFill>
                <a:blip r:embed="rId17"/>
                <a:stretch>
                  <a:fillRect r="-22222"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9069457" y="3799796"/>
                <a:ext cx="2487552" cy="923330"/>
              </a:xfrm>
              <a:prstGeom prst="rect">
                <a:avLst/>
              </a:prstGeom>
              <a:noFill/>
            </p:spPr>
            <p:txBody>
              <a:bodyPr wrap="square" rtlCol="0">
                <a:spAutoFit/>
              </a:bodyPr>
              <a:lstStyle/>
              <a:p>
                <a:r>
                  <a:rPr kumimoji="1" lang="ja-JP" altLang="en-US" dirty="0" smtClean="0"/>
                  <a:t>解空間</a:t>
                </a:r>
                <a14:m>
                  <m:oMath xmlns:m="http://schemas.openxmlformats.org/officeDocument/2006/math">
                    <m:r>
                      <a:rPr kumimoji="1" lang="ja-JP" altLang="en-US" i="1" smtClean="0">
                        <a:latin typeface="Cambria Math" panose="02040503050406030204" pitchFamily="18" charset="0"/>
                      </a:rPr>
                      <m:t>の</m:t>
                    </m:r>
                    <m:r>
                      <a:rPr lang="ja-JP" altLang="en-US" i="1">
                        <a:latin typeface="Cambria Math" panose="02040503050406030204" pitchFamily="18" charset="0"/>
                      </a:rPr>
                      <m:t>上限</m:t>
                    </m:r>
                    <m:r>
                      <a:rPr lang="en-US" altLang="ja-JP" b="0" i="1" smtClean="0">
                        <a:latin typeface="Cambria Math" panose="02040503050406030204" pitchFamily="18" charset="0"/>
                      </a:rPr>
                      <m:t>: </m:t>
                    </m:r>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𝑢𝑏</m:t>
                        </m:r>
                        <m:r>
                          <a:rPr kumimoji="1" lang="en-US" altLang="ja-JP" b="0" i="1" smtClean="0">
                            <a:latin typeface="Cambria Math" panose="02040503050406030204" pitchFamily="18" charset="0"/>
                          </a:rPr>
                          <m:t> </m:t>
                        </m:r>
                      </m:sub>
                    </m:sSub>
                  </m:oMath>
                </a14:m>
                <a:endParaRPr kumimoji="1" lang="en-US" altLang="ja-JP" dirty="0" smtClean="0"/>
              </a:p>
              <a:p>
                <a:r>
                  <a:rPr lang="ja-JP" altLang="en-US" dirty="0"/>
                  <a:t>解空間</a:t>
                </a:r>
                <a:r>
                  <a:rPr lang="ja-JP" altLang="en-US" dirty="0" smtClean="0"/>
                  <a:t>の下限</a:t>
                </a:r>
                <a:r>
                  <a:rPr lang="en-US" altLang="ja-JP" dirty="0" smtClean="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b="0" i="1" smtClean="0">
                            <a:latin typeface="Cambria Math" panose="02040503050406030204" pitchFamily="18" charset="0"/>
                          </a:rPr>
                          <m:t>𝑙</m:t>
                        </m:r>
                        <m:r>
                          <a:rPr lang="en-US" altLang="ja-JP" i="1">
                            <a:latin typeface="Cambria Math" panose="02040503050406030204" pitchFamily="18" charset="0"/>
                          </a:rPr>
                          <m:t>𝑏</m:t>
                        </m:r>
                        <m:r>
                          <a:rPr lang="en-US" altLang="ja-JP" i="1">
                            <a:latin typeface="Cambria Math" panose="02040503050406030204" pitchFamily="18" charset="0"/>
                          </a:rPr>
                          <m:t> </m:t>
                        </m:r>
                      </m:sub>
                    </m:sSub>
                  </m:oMath>
                </a14:m>
                <a:endParaRPr lang="en-US" altLang="ja-JP" dirty="0"/>
              </a:p>
              <a:p>
                <a:r>
                  <a:rPr lang="ja-JP" altLang="en-US" dirty="0" smtClean="0"/>
                  <a:t>次元数</a:t>
                </a:r>
                <a:r>
                  <a:rPr lang="en-US" altLang="ja-JP" dirty="0" smtClean="0"/>
                  <a:t>: </a:t>
                </a:r>
                <a14:m>
                  <m:oMath xmlns:m="http://schemas.openxmlformats.org/officeDocument/2006/math">
                    <m:r>
                      <a:rPr lang="en-US" altLang="ja-JP" b="0" i="1" smtClean="0">
                        <a:latin typeface="Cambria Math" panose="02040503050406030204" pitchFamily="18" charset="0"/>
                      </a:rPr>
                      <m:t>𝐷</m:t>
                    </m:r>
                  </m:oMath>
                </a14:m>
                <a:endParaRPr kumimoji="1" lang="ja-JP" altLang="en-US" dirty="0"/>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9069457" y="3799796"/>
                <a:ext cx="2487552" cy="923330"/>
              </a:xfrm>
              <a:prstGeom prst="rect">
                <a:avLst/>
              </a:prstGeom>
              <a:blipFill>
                <a:blip r:embed="rId18"/>
                <a:stretch>
                  <a:fillRect l="-2206" t="-2632" b="-9868"/>
                </a:stretch>
              </a:blipFill>
            </p:spPr>
            <p:txBody>
              <a:bodyPr/>
              <a:lstStyle/>
              <a:p>
                <a:r>
                  <a:rPr lang="ja-JP" altLang="en-US">
                    <a:noFill/>
                  </a:rPr>
                  <a:t> </a:t>
                </a:r>
              </a:p>
            </p:txBody>
          </p:sp>
        </mc:Fallback>
      </mc:AlternateContent>
      <p:cxnSp>
        <p:nvCxnSpPr>
          <p:cNvPr id="67" name="直線矢印コネクタ 66"/>
          <p:cNvCxnSpPr/>
          <p:nvPr/>
        </p:nvCxnSpPr>
        <p:spPr>
          <a:xfrm>
            <a:off x="3144982" y="5237375"/>
            <a:ext cx="383042"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606253" y="5214399"/>
            <a:ext cx="383042"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テキスト ボックス 68"/>
              <p:cNvSpPr txBox="1"/>
              <p:nvPr/>
            </p:nvSpPr>
            <p:spPr>
              <a:xfrm>
                <a:off x="3570979" y="5016201"/>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𝒖𝒃</m:t>
                          </m:r>
                        </m:sub>
                      </m:sSub>
                    </m:oMath>
                  </m:oMathPara>
                </a14:m>
                <a:endParaRPr kumimoji="1" lang="ja-JP" altLang="en-US" b="1" dirty="0">
                  <a:solidFill>
                    <a:schemeClr val="tx1">
                      <a:lumMod val="75000"/>
                      <a:lumOff val="25000"/>
                    </a:schemeClr>
                  </a:solidFill>
                </a:endParaRPr>
              </a:p>
            </p:txBody>
          </p:sp>
        </mc:Choice>
        <mc:Fallback xmlns="">
          <p:sp>
            <p:nvSpPr>
              <p:cNvPr id="69" name="テキスト ボックス 68"/>
              <p:cNvSpPr txBox="1">
                <a:spLocks noRot="1" noChangeAspect="1" noMove="1" noResize="1" noEditPoints="1" noAdjustHandles="1" noChangeArrowheads="1" noChangeShapeType="1" noTextEdit="1"/>
              </p:cNvSpPr>
              <p:nvPr/>
            </p:nvSpPr>
            <p:spPr>
              <a:xfrm>
                <a:off x="3570979" y="5016201"/>
                <a:ext cx="489858" cy="370166"/>
              </a:xfrm>
              <a:prstGeom prst="rect">
                <a:avLst/>
              </a:prstGeom>
              <a:blipFill>
                <a:blip r:embed="rId19"/>
                <a:stretch>
                  <a:fillRect r="-2500"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p:cNvSpPr txBox="1"/>
              <p:nvPr/>
            </p:nvSpPr>
            <p:spPr>
              <a:xfrm>
                <a:off x="162520" y="5317060"/>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𝒍𝒃</m:t>
                          </m:r>
                        </m:sub>
                      </m:sSub>
                    </m:oMath>
                  </m:oMathPara>
                </a14:m>
                <a:endParaRPr kumimoji="1" lang="ja-JP" altLang="en-US" b="1" dirty="0">
                  <a:solidFill>
                    <a:schemeClr val="tx1">
                      <a:lumMod val="75000"/>
                      <a:lumOff val="25000"/>
                    </a:schemeClr>
                  </a:solidFill>
                </a:endParaRPr>
              </a:p>
            </p:txBody>
          </p:sp>
        </mc:Choice>
        <mc:Fallback xmlns="">
          <p:sp>
            <p:nvSpPr>
              <p:cNvPr id="70" name="テキスト ボックス 69"/>
              <p:cNvSpPr txBox="1">
                <a:spLocks noRot="1" noChangeAspect="1" noMove="1" noResize="1" noEditPoints="1" noAdjustHandles="1" noChangeArrowheads="1" noChangeShapeType="1" noTextEdit="1"/>
              </p:cNvSpPr>
              <p:nvPr/>
            </p:nvSpPr>
            <p:spPr>
              <a:xfrm>
                <a:off x="162520" y="5317060"/>
                <a:ext cx="489858" cy="370166"/>
              </a:xfrm>
              <a:prstGeom prst="rect">
                <a:avLst/>
              </a:prstGeom>
              <a:blipFill>
                <a:blip r:embed="rId20"/>
                <a:stretch>
                  <a:fillRect b="-3279"/>
                </a:stretch>
              </a:blipFill>
            </p:spPr>
            <p:txBody>
              <a:bodyPr/>
              <a:lstStyle/>
              <a:p>
                <a:r>
                  <a:rPr lang="ja-JP" altLang="en-US">
                    <a:noFill/>
                  </a:rPr>
                  <a:t> </a:t>
                </a:r>
              </a:p>
            </p:txBody>
          </p:sp>
        </mc:Fallback>
      </mc:AlternateContent>
      <p:grpSp>
        <p:nvGrpSpPr>
          <p:cNvPr id="73" name="グループ化 72"/>
          <p:cNvGrpSpPr/>
          <p:nvPr/>
        </p:nvGrpSpPr>
        <p:grpSpPr>
          <a:xfrm rot="16200000">
            <a:off x="-993287" y="4012095"/>
            <a:ext cx="2865824" cy="11"/>
            <a:chOff x="4873453" y="4871590"/>
            <a:chExt cx="2865824" cy="11"/>
          </a:xfrm>
        </p:grpSpPr>
        <p:cxnSp>
          <p:nvCxnSpPr>
            <p:cNvPr id="71" name="直線矢印コネクタ 70"/>
            <p:cNvCxnSpPr/>
            <p:nvPr/>
          </p:nvCxnSpPr>
          <p:spPr>
            <a:xfrm>
              <a:off x="7356235" y="4871601"/>
              <a:ext cx="383042"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873453" y="4871590"/>
              <a:ext cx="383042"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4" name="テキスト ボックス 73"/>
              <p:cNvSpPr txBox="1"/>
              <p:nvPr/>
            </p:nvSpPr>
            <p:spPr>
              <a:xfrm>
                <a:off x="137861" y="2895917"/>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𝒖𝒃</m:t>
                          </m:r>
                        </m:sub>
                      </m:sSub>
                    </m:oMath>
                  </m:oMathPara>
                </a14:m>
                <a:endParaRPr kumimoji="1" lang="ja-JP" altLang="en-US" b="1" dirty="0">
                  <a:solidFill>
                    <a:schemeClr val="tx1">
                      <a:lumMod val="75000"/>
                      <a:lumOff val="25000"/>
                    </a:schemeClr>
                  </a:solidFill>
                </a:endParaRPr>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137861" y="2895917"/>
                <a:ext cx="489858" cy="370166"/>
              </a:xfrm>
              <a:prstGeom prst="rect">
                <a:avLst/>
              </a:prstGeom>
              <a:blipFill>
                <a:blip r:embed="rId21"/>
                <a:stretch>
                  <a:fillRect r="-2500" b="-3279"/>
                </a:stretch>
              </a:blipFill>
            </p:spPr>
            <p:txBody>
              <a:bodyPr/>
              <a:lstStyle/>
              <a:p>
                <a:r>
                  <a:rPr lang="ja-JP" altLang="en-US">
                    <a:noFill/>
                  </a:rPr>
                  <a:t> </a:t>
                </a:r>
              </a:p>
            </p:txBody>
          </p:sp>
        </mc:Fallback>
      </mc:AlternateContent>
      <p:cxnSp>
        <p:nvCxnSpPr>
          <p:cNvPr id="75" name="カギ線コネクタ 74"/>
          <p:cNvCxnSpPr/>
          <p:nvPr/>
        </p:nvCxnSpPr>
        <p:spPr>
          <a:xfrm flipH="1">
            <a:off x="687653" y="1809947"/>
            <a:ext cx="10239531" cy="12700"/>
          </a:xfrm>
          <a:prstGeom prst="bentConnector5">
            <a:avLst>
              <a:gd name="adj1" fmla="val -2233"/>
              <a:gd name="adj2" fmla="val 5167008"/>
              <a:gd name="adj3" fmla="val 105114"/>
            </a:avLst>
          </a:prstGeom>
          <a:ln w="152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8" name="正方形/長方形 77"/>
          <p:cNvSpPr/>
          <p:nvPr/>
        </p:nvSpPr>
        <p:spPr>
          <a:xfrm>
            <a:off x="634132" y="25612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p:cNvSpPr/>
          <p:nvPr/>
        </p:nvSpPr>
        <p:spPr>
          <a:xfrm>
            <a:off x="592380" y="550098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0" name="テキスト ボックス 79"/>
              <p:cNvSpPr txBox="1"/>
              <p:nvPr/>
            </p:nvSpPr>
            <p:spPr>
              <a:xfrm>
                <a:off x="734981" y="5429993"/>
                <a:ext cx="1158510" cy="369332"/>
              </a:xfrm>
              <a:prstGeom prst="rect">
                <a:avLst/>
              </a:prstGeom>
              <a:noFill/>
            </p:spPr>
            <p:txBody>
              <a:bodyPr wrap="square" rtlCol="0">
                <a:spAutoFit/>
              </a:bodyPr>
              <a:lstStyle/>
              <a:p>
                <a:r>
                  <a:rPr kumimoji="1" lang="ja-JP" altLang="en-US" dirty="0" smtClean="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oMath>
                </a14:m>
                <a:endParaRPr kumimoji="1" lang="ja-JP" altLang="en-US" dirty="0"/>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734981" y="5429993"/>
                <a:ext cx="1158510" cy="369332"/>
              </a:xfrm>
              <a:prstGeom prst="rect">
                <a:avLst/>
              </a:prstGeom>
              <a:blipFill>
                <a:blip r:embed="rId22"/>
                <a:stretch>
                  <a:fillRect l="-4737" t="-8333" b="-28333"/>
                </a:stretch>
              </a:blipFill>
            </p:spPr>
            <p:txBody>
              <a:bodyPr/>
              <a:lstStyle/>
              <a:p>
                <a:r>
                  <a:rPr lang="ja-JP" altLang="en-US">
                    <a:noFill/>
                  </a:rPr>
                  <a:t> </a:t>
                </a:r>
              </a:p>
            </p:txBody>
          </p:sp>
        </mc:Fallback>
      </mc:AlternateContent>
      <p:sp>
        <p:nvSpPr>
          <p:cNvPr id="81" name="二等辺三角形 80"/>
          <p:cNvSpPr/>
          <p:nvPr/>
        </p:nvSpPr>
        <p:spPr>
          <a:xfrm>
            <a:off x="1915924" y="393903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二等辺三角形 81"/>
          <p:cNvSpPr/>
          <p:nvPr/>
        </p:nvSpPr>
        <p:spPr>
          <a:xfrm>
            <a:off x="1811536" y="551362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09396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62" grpId="0" animBg="1"/>
      <p:bldP spid="63" grpId="0"/>
      <p:bldP spid="6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角丸四角形吹き出し 127"/>
          <p:cNvSpPr/>
          <p:nvPr/>
        </p:nvSpPr>
        <p:spPr>
          <a:xfrm>
            <a:off x="5463289" y="5025578"/>
            <a:ext cx="5792599" cy="1745542"/>
          </a:xfrm>
          <a:prstGeom prst="wedgeRoundRectCallout">
            <a:avLst>
              <a:gd name="adj1" fmla="val -43673"/>
              <a:gd name="adj2" fmla="val -70050"/>
              <a:gd name="adj3" fmla="val 16667"/>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7</a:t>
            </a:fld>
            <a:r>
              <a:rPr lang="en-US" altLang="ja-JP" dirty="0" smtClean="0"/>
              <a:t>/15)</a:t>
            </a:r>
            <a:endParaRPr lang="ja-JP" altLang="en-US" dirty="0"/>
          </a:p>
        </p:txBody>
      </p:sp>
      <p:graphicFrame>
        <p:nvGraphicFramePr>
          <p:cNvPr id="5" name="コンテンツ プレースホルダー 5"/>
          <p:cNvGraphicFramePr>
            <a:graphicFrameLocks/>
          </p:cNvGraphicFramePr>
          <p:nvPr>
            <p:extLst>
              <p:ext uri="{D42A27DB-BD31-4B8C-83A1-F6EECF244321}">
                <p14:modId xmlns:p14="http://schemas.microsoft.com/office/powerpoint/2010/main" val="2383333930"/>
              </p:ext>
            </p:extLst>
          </p:nvPr>
        </p:nvGraphicFramePr>
        <p:xfrm>
          <a:off x="343524" y="1382337"/>
          <a:ext cx="10239531" cy="85522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6" name="タイトル 1"/>
          <p:cNvSpPr>
            <a:spLocks noGrp="1"/>
          </p:cNvSpPr>
          <p:nvPr>
            <p:ph type="title"/>
          </p:nvPr>
        </p:nvSpPr>
        <p:spPr>
          <a:xfrm>
            <a:off x="343524" y="1"/>
            <a:ext cx="11848475" cy="1262414"/>
          </a:xfrm>
        </p:spPr>
        <p:txBody>
          <a:bodyPr>
            <a:noAutofit/>
          </a:bodyPr>
          <a:lstStyle/>
          <a:p>
            <a:r>
              <a:rPr lang="en-US" altLang="ja-JP" dirty="0" smtClean="0"/>
              <a:t>Bat Algorithm</a:t>
            </a:r>
            <a:r>
              <a:rPr lang="en-US" altLang="ja-JP" sz="4000" b="0" dirty="0" smtClean="0"/>
              <a:t>[Yang. X.S, 2010]</a:t>
            </a:r>
            <a:endParaRPr kumimoji="1" lang="ja-JP" altLang="en-US" sz="4000" b="0" dirty="0"/>
          </a:p>
        </p:txBody>
      </p:sp>
      <p:pic>
        <p:nvPicPr>
          <p:cNvPr id="113" name="図 112"/>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4648158" y="2932056"/>
            <a:ext cx="6607730" cy="288000"/>
          </a:xfrm>
          <a:prstGeom prst="rect">
            <a:avLst/>
          </a:prstGeom>
        </p:spPr>
      </p:pic>
      <p:grpSp>
        <p:nvGrpSpPr>
          <p:cNvPr id="116" name="グループ化 115"/>
          <p:cNvGrpSpPr/>
          <p:nvPr/>
        </p:nvGrpSpPr>
        <p:grpSpPr>
          <a:xfrm>
            <a:off x="5464344" y="3408854"/>
            <a:ext cx="1446630" cy="400110"/>
            <a:chOff x="5464344" y="3408854"/>
            <a:chExt cx="1446630" cy="400110"/>
          </a:xfrm>
        </p:grpSpPr>
        <p:sp>
          <p:nvSpPr>
            <p:cNvPr id="25" name="テキスト ボックス 24"/>
            <p:cNvSpPr txBox="1"/>
            <p:nvPr/>
          </p:nvSpPr>
          <p:spPr>
            <a:xfrm>
              <a:off x="5843235" y="3408854"/>
              <a:ext cx="1067739" cy="400110"/>
            </a:xfrm>
            <a:prstGeom prst="rect">
              <a:avLst/>
            </a:prstGeom>
            <a:noFill/>
          </p:spPr>
          <p:txBody>
            <a:bodyPr wrap="square" rtlCol="0">
              <a:spAutoFit/>
            </a:bodyPr>
            <a:lstStyle/>
            <a:p>
              <a:r>
                <a:rPr lang="ja-JP" altLang="en-US" sz="2000" dirty="0" smtClean="0"/>
                <a:t>を更新</a:t>
              </a:r>
              <a:endParaRPr kumimoji="1" lang="ja-JP" altLang="en-US" sz="2000" dirty="0"/>
            </a:p>
          </p:txBody>
        </p:sp>
        <p:pic>
          <p:nvPicPr>
            <p:cNvPr id="115" name="図 114"/>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464344" y="3500909"/>
              <a:ext cx="397426" cy="180000"/>
            </a:xfrm>
            <a:prstGeom prst="rect">
              <a:avLst/>
            </a:prstGeom>
          </p:spPr>
        </p:pic>
      </p:grpSp>
      <p:pic>
        <p:nvPicPr>
          <p:cNvPr id="107" name="図 106"/>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4648156" y="4882562"/>
            <a:ext cx="604801" cy="198240"/>
          </a:xfrm>
          <a:prstGeom prst="rect">
            <a:avLst/>
          </a:prstGeom>
        </p:spPr>
      </p:pic>
      <p:cxnSp>
        <p:nvCxnSpPr>
          <p:cNvPr id="38" name="カギ線コネクタ 37"/>
          <p:cNvCxnSpPr/>
          <p:nvPr/>
        </p:nvCxnSpPr>
        <p:spPr>
          <a:xfrm flipH="1">
            <a:off x="687653" y="1809947"/>
            <a:ext cx="10239531" cy="12700"/>
          </a:xfrm>
          <a:prstGeom prst="bentConnector5">
            <a:avLst>
              <a:gd name="adj1" fmla="val -2233"/>
              <a:gd name="adj2" fmla="val 5167008"/>
              <a:gd name="adj3" fmla="val 105114"/>
            </a:avLst>
          </a:prstGeom>
          <a:ln w="152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8" name="楕円 57"/>
          <p:cNvSpPr/>
          <p:nvPr/>
        </p:nvSpPr>
        <p:spPr>
          <a:xfrm>
            <a:off x="1231433" y="269115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p:cNvSpPr/>
          <p:nvPr/>
        </p:nvSpPr>
        <p:spPr>
          <a:xfrm>
            <a:off x="2889829" y="345234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p:cNvSpPr/>
          <p:nvPr/>
        </p:nvSpPr>
        <p:spPr>
          <a:xfrm>
            <a:off x="893854" y="477765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p:cNvSpPr/>
          <p:nvPr/>
        </p:nvSpPr>
        <p:spPr>
          <a:xfrm>
            <a:off x="2689316" y="493557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p:cNvSpPr/>
          <p:nvPr/>
        </p:nvSpPr>
        <p:spPr>
          <a:xfrm>
            <a:off x="2026841" y="406492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p:cNvSpPr/>
          <p:nvPr/>
        </p:nvSpPr>
        <p:spPr>
          <a:xfrm>
            <a:off x="592380" y="550098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7" name="テキスト ボックス 66"/>
              <p:cNvSpPr txBox="1"/>
              <p:nvPr/>
            </p:nvSpPr>
            <p:spPr>
              <a:xfrm>
                <a:off x="734981" y="5429993"/>
                <a:ext cx="1158510" cy="369332"/>
              </a:xfrm>
              <a:prstGeom prst="rect">
                <a:avLst/>
              </a:prstGeom>
              <a:noFill/>
            </p:spPr>
            <p:txBody>
              <a:bodyPr wrap="square" rtlCol="0">
                <a:spAutoFit/>
              </a:bodyPr>
              <a:lstStyle/>
              <a:p>
                <a:r>
                  <a:rPr kumimoji="1" lang="ja-JP" altLang="en-US" dirty="0" smtClean="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oMath>
                </a14:m>
                <a:endParaRPr kumimoji="1" lang="ja-JP" altLang="en-US" dirty="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734981" y="5429993"/>
                <a:ext cx="1158510" cy="369332"/>
              </a:xfrm>
              <a:prstGeom prst="rect">
                <a:avLst/>
              </a:prstGeom>
              <a:blipFill>
                <a:blip r:embed="rId17"/>
                <a:stretch>
                  <a:fillRect l="-4737" t="-8333" b="-2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p:cNvSpPr txBox="1"/>
              <p:nvPr/>
            </p:nvSpPr>
            <p:spPr>
              <a:xfrm>
                <a:off x="1992858" y="5429993"/>
                <a:ext cx="2287311" cy="369332"/>
              </a:xfrm>
              <a:prstGeom prst="rect">
                <a:avLst/>
              </a:prstGeom>
              <a:noFill/>
            </p:spPr>
            <p:txBody>
              <a:bodyPr wrap="square" rtlCol="0">
                <a:spAutoFit/>
              </a:bodyPr>
              <a:lstStyle/>
              <a:p>
                <a:r>
                  <a:rPr kumimoji="1" lang="ja-JP" altLang="en-US" dirty="0" smtClean="0"/>
                  <a:t>：最良個体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sub>
                    </m:sSub>
                  </m:oMath>
                </a14:m>
                <a:endParaRPr kumimoji="1" lang="ja-JP" altLang="en-US" dirty="0"/>
              </a:p>
            </p:txBody>
          </p:sp>
        </mc:Choice>
        <mc:Fallback xmlns="">
          <p:sp>
            <p:nvSpPr>
              <p:cNvPr id="68" name="テキスト ボックス 67"/>
              <p:cNvSpPr txBox="1">
                <a:spLocks noRot="1" noChangeAspect="1" noMove="1" noResize="1" noEditPoints="1" noAdjustHandles="1" noChangeArrowheads="1" noChangeShapeType="1" noTextEdit="1"/>
              </p:cNvSpPr>
              <p:nvPr/>
            </p:nvSpPr>
            <p:spPr>
              <a:xfrm>
                <a:off x="1992858" y="5429993"/>
                <a:ext cx="2287311" cy="369332"/>
              </a:xfrm>
              <a:prstGeom prst="rect">
                <a:avLst/>
              </a:prstGeom>
              <a:blipFill>
                <a:blip r:embed="rId18"/>
                <a:stretch>
                  <a:fillRect l="-2400" t="-8333" b="-28333"/>
                </a:stretch>
              </a:blipFill>
            </p:spPr>
            <p:txBody>
              <a:bodyPr/>
              <a:lstStyle/>
              <a:p>
                <a:r>
                  <a:rPr lang="ja-JP" altLang="en-US">
                    <a:noFill/>
                  </a:rPr>
                  <a:t> </a:t>
                </a:r>
              </a:p>
            </p:txBody>
          </p:sp>
        </mc:Fallback>
      </mc:AlternateContent>
      <p:sp>
        <p:nvSpPr>
          <p:cNvPr id="69" name="楕円 68"/>
          <p:cNvSpPr/>
          <p:nvPr/>
        </p:nvSpPr>
        <p:spPr>
          <a:xfrm>
            <a:off x="1816196" y="5869877"/>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テキスト ボックス 69"/>
          <p:cNvSpPr txBox="1"/>
          <p:nvPr/>
        </p:nvSpPr>
        <p:spPr>
          <a:xfrm>
            <a:off x="1996906" y="5777766"/>
            <a:ext cx="2487552" cy="369332"/>
          </a:xfrm>
          <a:prstGeom prst="rect">
            <a:avLst/>
          </a:prstGeom>
          <a:noFill/>
        </p:spPr>
        <p:txBody>
          <a:bodyPr wrap="square" rtlCol="0">
            <a:spAutoFit/>
          </a:bodyPr>
          <a:lstStyle/>
          <a:p>
            <a:r>
              <a:rPr kumimoji="1" lang="ja-JP" altLang="en-US" dirty="0" smtClean="0"/>
              <a:t>：生成した個体候補</a:t>
            </a:r>
            <a:endParaRPr kumimoji="1" lang="ja-JP" altLang="en-US" dirty="0"/>
          </a:p>
        </p:txBody>
      </p:sp>
      <mc:AlternateContent xmlns:mc="http://schemas.openxmlformats.org/markup-compatibility/2006" xmlns:a14="http://schemas.microsoft.com/office/drawing/2010/main">
        <mc:Choice Requires="a14">
          <p:sp>
            <p:nvSpPr>
              <p:cNvPr id="71" name="テキスト ボックス 70"/>
              <p:cNvSpPr txBox="1"/>
              <p:nvPr/>
            </p:nvSpPr>
            <p:spPr>
              <a:xfrm>
                <a:off x="827729" y="2702729"/>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71" name="テキスト ボックス 70"/>
              <p:cNvSpPr txBox="1">
                <a:spLocks noRot="1" noChangeAspect="1" noMove="1" noResize="1" noEditPoints="1" noAdjustHandles="1" noChangeArrowheads="1" noChangeShapeType="1" noTextEdit="1"/>
              </p:cNvSpPr>
              <p:nvPr/>
            </p:nvSpPr>
            <p:spPr>
              <a:xfrm>
                <a:off x="827729" y="2702729"/>
                <a:ext cx="489858" cy="388440"/>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p:cNvSpPr txBox="1"/>
              <p:nvPr/>
            </p:nvSpPr>
            <p:spPr>
              <a:xfrm>
                <a:off x="905730" y="4404270"/>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72" name="テキスト ボックス 71"/>
              <p:cNvSpPr txBox="1">
                <a:spLocks noRot="1" noChangeAspect="1" noMove="1" noResize="1" noEditPoints="1" noAdjustHandles="1" noChangeArrowheads="1" noChangeShapeType="1" noTextEdit="1"/>
              </p:cNvSpPr>
              <p:nvPr/>
            </p:nvSpPr>
            <p:spPr>
              <a:xfrm>
                <a:off x="905730" y="4404270"/>
                <a:ext cx="489858" cy="388440"/>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p:cNvSpPr txBox="1"/>
              <p:nvPr/>
            </p:nvSpPr>
            <p:spPr>
              <a:xfrm>
                <a:off x="2250299" y="4756518"/>
                <a:ext cx="489858" cy="389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𝟑</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2250299" y="4756518"/>
                <a:ext cx="489858" cy="389787"/>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p:cNvSpPr txBox="1"/>
              <p:nvPr/>
            </p:nvSpPr>
            <p:spPr>
              <a:xfrm>
                <a:off x="3010619" y="3123669"/>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𝟒</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3010619" y="3123669"/>
                <a:ext cx="489858" cy="387735"/>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p:cNvSpPr txBox="1"/>
              <p:nvPr/>
            </p:nvSpPr>
            <p:spPr>
              <a:xfrm>
                <a:off x="1905332" y="3586070"/>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m:t>
                          </m:r>
                        </m:sub>
                      </m:sSub>
                    </m:oMath>
                  </m:oMathPara>
                </a14:m>
                <a:endParaRPr kumimoji="1" lang="ja-JP" altLang="en-US" b="1" dirty="0">
                  <a:solidFill>
                    <a:schemeClr val="tx1">
                      <a:lumMod val="75000"/>
                      <a:lumOff val="25000"/>
                    </a:schemeClr>
                  </a:solidFill>
                </a:endParaRPr>
              </a:p>
            </p:txBody>
          </p:sp>
        </mc:Choice>
        <mc:Fallback xmlns="">
          <p:sp>
            <p:nvSpPr>
              <p:cNvPr id="75" name="テキスト ボックス 74"/>
              <p:cNvSpPr txBox="1">
                <a:spLocks noRot="1" noChangeAspect="1" noMove="1" noResize="1" noEditPoints="1" noAdjustHandles="1" noChangeArrowheads="1" noChangeShapeType="1" noTextEdit="1"/>
              </p:cNvSpPr>
              <p:nvPr/>
            </p:nvSpPr>
            <p:spPr>
              <a:xfrm>
                <a:off x="1905332" y="3586070"/>
                <a:ext cx="489858" cy="370166"/>
              </a:xfrm>
              <a:prstGeom prst="rect">
                <a:avLst/>
              </a:prstGeom>
              <a:blipFill>
                <a:blip r:embed="rId23"/>
                <a:stretch>
                  <a:fillRect/>
                </a:stretch>
              </a:blipFill>
            </p:spPr>
            <p:txBody>
              <a:bodyPr/>
              <a:lstStyle/>
              <a:p>
                <a:r>
                  <a:rPr lang="ja-JP" altLang="en-US">
                    <a:noFill/>
                  </a:rPr>
                  <a:t> </a:t>
                </a:r>
              </a:p>
            </p:txBody>
          </p:sp>
        </mc:Fallback>
      </mc:AlternateContent>
      <p:sp>
        <p:nvSpPr>
          <p:cNvPr id="77" name="楕円 76"/>
          <p:cNvSpPr/>
          <p:nvPr/>
        </p:nvSpPr>
        <p:spPr>
          <a:xfrm>
            <a:off x="2540648" y="271740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p:cNvSpPr/>
          <p:nvPr/>
        </p:nvSpPr>
        <p:spPr>
          <a:xfrm>
            <a:off x="1486510" y="307382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p:cNvSpPr txBox="1"/>
              <p:nvPr/>
            </p:nvSpPr>
            <p:spPr>
              <a:xfrm>
                <a:off x="1670995" y="2939726"/>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r>
                            <a:rPr kumimoji="1" lang="en-US" altLang="ja-JP" b="1" i="1" smtClean="0">
                              <a:solidFill>
                                <a:schemeClr val="tx1">
                                  <a:lumMod val="75000"/>
                                  <a:lumOff val="25000"/>
                                </a:schemeClr>
                              </a:solidFill>
                              <a:latin typeface="Cambria Math" panose="02040503050406030204" pitchFamily="18" charset="0"/>
                            </a:rPr>
                            <m:t>+</m:t>
                          </m:r>
                          <m:r>
                            <a:rPr kumimoji="1" lang="en-US" altLang="ja-JP" b="1" i="1" smtClean="0">
                              <a:solidFill>
                                <a:schemeClr val="tx1">
                                  <a:lumMod val="75000"/>
                                  <a:lumOff val="25000"/>
                                </a:schemeClr>
                              </a:solidFill>
                              <a:latin typeface="Cambria Math" panose="02040503050406030204" pitchFamily="18" charset="0"/>
                            </a:rPr>
                            <m:t>𝟏</m:t>
                          </m:r>
                        </m:sup>
                      </m:sSubSup>
                    </m:oMath>
                  </m:oMathPara>
                </a14:m>
                <a:endParaRPr kumimoji="1" lang="ja-JP" altLang="en-US" b="1" dirty="0">
                  <a:solidFill>
                    <a:schemeClr val="tx1">
                      <a:lumMod val="75000"/>
                      <a:lumOff val="25000"/>
                    </a:schemeClr>
                  </a:solidFill>
                </a:endParaRPr>
              </a:p>
            </p:txBody>
          </p:sp>
        </mc:Choice>
        <mc:Fallback xmlns="">
          <p:sp>
            <p:nvSpPr>
              <p:cNvPr id="79" name="テキスト ボックス 78"/>
              <p:cNvSpPr txBox="1">
                <a:spLocks noRot="1" noChangeAspect="1" noMove="1" noResize="1" noEditPoints="1" noAdjustHandles="1" noChangeArrowheads="1" noChangeShapeType="1" noTextEdit="1"/>
              </p:cNvSpPr>
              <p:nvPr/>
            </p:nvSpPr>
            <p:spPr>
              <a:xfrm>
                <a:off x="1670995" y="2939726"/>
                <a:ext cx="489858" cy="388440"/>
              </a:xfrm>
              <a:prstGeom prst="rect">
                <a:avLst/>
              </a:prstGeom>
              <a:blipFill>
                <a:blip r:embed="rId24"/>
                <a:stretch>
                  <a:fillRect r="-18750" b="-31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p:cNvSpPr txBox="1"/>
              <p:nvPr/>
            </p:nvSpPr>
            <p:spPr>
              <a:xfrm>
                <a:off x="2677941" y="2465244"/>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𝒓𝒏𝒅</m:t>
                          </m:r>
                        </m:sub>
                      </m:sSub>
                    </m:oMath>
                  </m:oMathPara>
                </a14:m>
                <a:endParaRPr kumimoji="1" lang="ja-JP" altLang="en-US" b="1" dirty="0">
                  <a:solidFill>
                    <a:schemeClr val="tx1">
                      <a:lumMod val="75000"/>
                      <a:lumOff val="25000"/>
                    </a:schemeClr>
                  </a:solidFill>
                </a:endParaRPr>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2677941" y="2465244"/>
                <a:ext cx="489858" cy="370166"/>
              </a:xfrm>
              <a:prstGeom prst="rect">
                <a:avLst/>
              </a:prstGeom>
              <a:blipFill>
                <a:blip r:embed="rId25"/>
                <a:stretch>
                  <a:fillRect r="-22222"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p:cNvSpPr txBox="1"/>
              <p:nvPr/>
            </p:nvSpPr>
            <p:spPr>
              <a:xfrm>
                <a:off x="1781912" y="4158966"/>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𝒍𝒐𝒄</m:t>
                          </m:r>
                        </m:sub>
                      </m:sSub>
                    </m:oMath>
                  </m:oMathPara>
                </a14:m>
                <a:endParaRPr kumimoji="1" lang="ja-JP" altLang="en-US" b="1" dirty="0">
                  <a:solidFill>
                    <a:schemeClr val="tx1">
                      <a:lumMod val="75000"/>
                      <a:lumOff val="25000"/>
                    </a:schemeClr>
                  </a:solidFill>
                </a:endParaRPr>
              </a:p>
            </p:txBody>
          </p:sp>
        </mc:Choice>
        <mc:Fallback xmlns="">
          <p:sp>
            <p:nvSpPr>
              <p:cNvPr id="81" name="テキスト ボックス 80"/>
              <p:cNvSpPr txBox="1">
                <a:spLocks noRot="1" noChangeAspect="1" noMove="1" noResize="1" noEditPoints="1" noAdjustHandles="1" noChangeArrowheads="1" noChangeShapeType="1" noTextEdit="1"/>
              </p:cNvSpPr>
              <p:nvPr/>
            </p:nvSpPr>
            <p:spPr>
              <a:xfrm>
                <a:off x="1781912" y="4158966"/>
                <a:ext cx="489858" cy="370166"/>
              </a:xfrm>
              <a:prstGeom prst="rect">
                <a:avLst/>
              </a:prstGeom>
              <a:blipFill>
                <a:blip r:embed="rId26"/>
                <a:stretch>
                  <a:fillRect r="-8642" b="-3279"/>
                </a:stretch>
              </a:blipFill>
            </p:spPr>
            <p:txBody>
              <a:bodyPr/>
              <a:lstStyle/>
              <a:p>
                <a:r>
                  <a:rPr lang="ja-JP" altLang="en-US">
                    <a:noFill/>
                  </a:rPr>
                  <a:t> </a:t>
                </a:r>
              </a:p>
            </p:txBody>
          </p:sp>
        </mc:Fallback>
      </mc:AlternateContent>
      <p:pic>
        <p:nvPicPr>
          <p:cNvPr id="85" name="図 84"/>
          <p:cNvPicPr>
            <a:picLocks noChangeAspect="1"/>
          </p:cNvPicPr>
          <p:nvPr>
            <p:custDataLst>
              <p:tags r:id="rId3"/>
            </p:custDataLst>
          </p:nvPr>
        </p:nvPicPr>
        <p:blipFill>
          <a:blip r:embed="rId27" cstate="print">
            <a:extLst>
              <a:ext uri="{28A0092B-C50C-407E-A947-70E740481C1C}">
                <a14:useLocalDpi xmlns:a14="http://schemas.microsoft.com/office/drawing/2010/main" val="0"/>
              </a:ext>
            </a:extLst>
          </a:blip>
          <a:stretch>
            <a:fillRect/>
          </a:stretch>
        </p:blipFill>
        <p:spPr>
          <a:xfrm>
            <a:off x="5390251" y="4320485"/>
            <a:ext cx="2575237" cy="297143"/>
          </a:xfrm>
          <a:prstGeom prst="rect">
            <a:avLst/>
          </a:prstGeom>
        </p:spPr>
      </p:pic>
      <p:pic>
        <p:nvPicPr>
          <p:cNvPr id="86" name="図 85"/>
          <p:cNvPicPr>
            <a:picLocks noChangeAspect="1"/>
          </p:cNvPicPr>
          <p:nvPr>
            <p:custDataLst>
              <p:tags r:id="rId4"/>
            </p:custDataLst>
          </p:nvPr>
        </p:nvPicPr>
        <p:blipFill>
          <a:blip r:embed="rId28" cstate="print">
            <a:extLst>
              <a:ext uri="{28A0092B-C50C-407E-A947-70E740481C1C}">
                <a14:useLocalDpi xmlns:a14="http://schemas.microsoft.com/office/drawing/2010/main" val="0"/>
              </a:ext>
            </a:extLst>
          </a:blip>
          <a:stretch>
            <a:fillRect/>
          </a:stretch>
        </p:blipFill>
        <p:spPr>
          <a:xfrm>
            <a:off x="5390251" y="3892467"/>
            <a:ext cx="1284571" cy="297143"/>
          </a:xfrm>
          <a:prstGeom prst="rect">
            <a:avLst/>
          </a:prstGeom>
        </p:spPr>
      </p:pic>
      <p:sp>
        <p:nvSpPr>
          <p:cNvPr id="105" name="正方形/長方形 104"/>
          <p:cNvSpPr/>
          <p:nvPr/>
        </p:nvSpPr>
        <p:spPr>
          <a:xfrm>
            <a:off x="634132" y="25612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p:cNvSpPr txBox="1"/>
          <p:nvPr/>
        </p:nvSpPr>
        <p:spPr>
          <a:xfrm>
            <a:off x="2586440" y="3874312"/>
            <a:ext cx="1920313" cy="707886"/>
          </a:xfrm>
          <a:prstGeom prst="rect">
            <a:avLst/>
          </a:prstGeom>
          <a:solidFill>
            <a:schemeClr val="bg1"/>
          </a:solidFill>
          <a:ln>
            <a:noFill/>
          </a:ln>
        </p:spPr>
        <p:txBody>
          <a:bodyPr wrap="square" rtlCol="0">
            <a:spAutoFit/>
          </a:bodyPr>
          <a:lstStyle/>
          <a:p>
            <a:pPr algn="ctr"/>
            <a:r>
              <a:rPr kumimoji="1" lang="en-US" altLang="ja-JP" sz="2000" dirty="0" smtClean="0"/>
              <a:t>3</a:t>
            </a:r>
            <a:r>
              <a:rPr kumimoji="1" lang="ja-JP" altLang="en-US" sz="2000" dirty="0" err="1" smtClean="0"/>
              <a:t>つの</a:t>
            </a:r>
            <a:r>
              <a:rPr kumimoji="1" lang="ja-JP" altLang="en-US" sz="2000" dirty="0" smtClean="0"/>
              <a:t>個体候補の中か</a:t>
            </a:r>
            <a:r>
              <a:rPr lang="ja-JP" altLang="en-US" sz="2000" dirty="0" smtClean="0"/>
              <a:t>ら選択</a:t>
            </a:r>
            <a:endParaRPr kumimoji="1" lang="ja-JP" altLang="en-US" sz="2000" dirty="0"/>
          </a:p>
        </p:txBody>
      </p:sp>
      <p:sp>
        <p:nvSpPr>
          <p:cNvPr id="108" name="二等辺三角形 107"/>
          <p:cNvSpPr/>
          <p:nvPr/>
        </p:nvSpPr>
        <p:spPr>
          <a:xfrm>
            <a:off x="1915924" y="393903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二等辺三角形 108"/>
          <p:cNvSpPr/>
          <p:nvPr/>
        </p:nvSpPr>
        <p:spPr>
          <a:xfrm>
            <a:off x="1811536" y="551362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7" name="図 116"/>
          <p:cNvPicPr>
            <a:picLocks noChangeAspect="1"/>
          </p:cNvPicPr>
          <p:nvPr>
            <p:custDataLst>
              <p:tags r:id="rId5"/>
            </p:custDataLst>
          </p:nvPr>
        </p:nvPicPr>
        <p:blipFill>
          <a:blip r:embed="rId29" cstate="print">
            <a:extLst>
              <a:ext uri="{28A0092B-C50C-407E-A947-70E740481C1C}">
                <a14:useLocalDpi xmlns:a14="http://schemas.microsoft.com/office/drawing/2010/main" val="0"/>
              </a:ext>
            </a:extLst>
          </a:blip>
          <a:stretch>
            <a:fillRect/>
          </a:stretch>
        </p:blipFill>
        <p:spPr>
          <a:xfrm>
            <a:off x="9715750" y="3952719"/>
            <a:ext cx="1286095" cy="222476"/>
          </a:xfrm>
          <a:prstGeom prst="rect">
            <a:avLst/>
          </a:prstGeom>
        </p:spPr>
      </p:pic>
      <p:sp>
        <p:nvSpPr>
          <p:cNvPr id="118" name="テキスト ボックス 117"/>
          <p:cNvSpPr txBox="1"/>
          <p:nvPr/>
        </p:nvSpPr>
        <p:spPr>
          <a:xfrm>
            <a:off x="8365538" y="3880262"/>
            <a:ext cx="1447800" cy="369332"/>
          </a:xfrm>
          <a:prstGeom prst="rect">
            <a:avLst/>
          </a:prstGeom>
          <a:noFill/>
        </p:spPr>
        <p:txBody>
          <a:bodyPr wrap="square" rtlCol="0">
            <a:spAutoFit/>
          </a:bodyPr>
          <a:lstStyle/>
          <a:p>
            <a:r>
              <a:rPr kumimoji="1" lang="ja-JP" altLang="en-US" dirty="0" smtClean="0"/>
              <a:t>減衰係数：</a:t>
            </a:r>
            <a:endParaRPr kumimoji="1" lang="ja-JP" altLang="en-US" dirty="0"/>
          </a:p>
        </p:txBody>
      </p:sp>
      <p:cxnSp>
        <p:nvCxnSpPr>
          <p:cNvPr id="120" name="直線矢印コネクタ 119"/>
          <p:cNvCxnSpPr/>
          <p:nvPr/>
        </p:nvCxnSpPr>
        <p:spPr>
          <a:xfrm rot="-60000" flipV="1">
            <a:off x="5727636" y="5113931"/>
            <a:ext cx="19050" cy="145452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21" name="直線矢印コネクタ 120"/>
          <p:cNvCxnSpPr/>
          <p:nvPr/>
        </p:nvCxnSpPr>
        <p:spPr>
          <a:xfrm rot="5340000" flipV="1">
            <a:off x="6433402" y="5850716"/>
            <a:ext cx="19050" cy="145452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23" name="フリーフォーム 122"/>
          <p:cNvSpPr/>
          <p:nvPr/>
        </p:nvSpPr>
        <p:spPr>
          <a:xfrm>
            <a:off x="5757127" y="5350944"/>
            <a:ext cx="1371600" cy="1104900"/>
          </a:xfrm>
          <a:custGeom>
            <a:avLst/>
            <a:gdLst>
              <a:gd name="connsiteX0" fmla="*/ 0 w 1371600"/>
              <a:gd name="connsiteY0" fmla="*/ 0 h 1104900"/>
              <a:gd name="connsiteX1" fmla="*/ 419100 w 1371600"/>
              <a:gd name="connsiteY1" fmla="*/ 828675 h 1104900"/>
              <a:gd name="connsiteX2" fmla="*/ 1371600 w 1371600"/>
              <a:gd name="connsiteY2" fmla="*/ 1104900 h 1104900"/>
            </a:gdLst>
            <a:ahLst/>
            <a:cxnLst>
              <a:cxn ang="0">
                <a:pos x="connsiteX0" y="connsiteY0"/>
              </a:cxn>
              <a:cxn ang="0">
                <a:pos x="connsiteX1" y="connsiteY1"/>
              </a:cxn>
              <a:cxn ang="0">
                <a:pos x="connsiteX2" y="connsiteY2"/>
              </a:cxn>
            </a:cxnLst>
            <a:rect l="l" t="t" r="r" b="b"/>
            <a:pathLst>
              <a:path w="1371600" h="1104900">
                <a:moveTo>
                  <a:pt x="0" y="0"/>
                </a:moveTo>
                <a:cubicBezTo>
                  <a:pt x="95250" y="322262"/>
                  <a:pt x="190500" y="644525"/>
                  <a:pt x="419100" y="828675"/>
                </a:cubicBezTo>
                <a:cubicBezTo>
                  <a:pt x="647700" y="1012825"/>
                  <a:pt x="1160463" y="1104900"/>
                  <a:pt x="1371600" y="110490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4" name="直線矢印コネクタ 123"/>
          <p:cNvCxnSpPr/>
          <p:nvPr/>
        </p:nvCxnSpPr>
        <p:spPr>
          <a:xfrm rot="-60000" flipV="1">
            <a:off x="8726809" y="5146360"/>
            <a:ext cx="19050" cy="145452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25" name="直線矢印コネクタ 124"/>
          <p:cNvCxnSpPr/>
          <p:nvPr/>
        </p:nvCxnSpPr>
        <p:spPr>
          <a:xfrm rot="5340000" flipV="1">
            <a:off x="9432575" y="5883145"/>
            <a:ext cx="19050" cy="145452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26" name="テキスト ボックス 125"/>
              <p:cNvSpPr txBox="1"/>
              <p:nvPr/>
            </p:nvSpPr>
            <p:spPr>
              <a:xfrm>
                <a:off x="7223486" y="6417260"/>
                <a:ext cx="1595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tx1">
                              <a:lumMod val="75000"/>
                              <a:lumOff val="25000"/>
                            </a:schemeClr>
                          </a:solidFill>
                          <a:latin typeface="Cambria Math" panose="02040503050406030204" pitchFamily="18" charset="0"/>
                        </a:rPr>
                        <m:t>𝑡</m:t>
                      </m:r>
                    </m:oMath>
                  </m:oMathPara>
                </a14:m>
                <a:endParaRPr kumimoji="1" lang="ja-JP" altLang="en-US" dirty="0">
                  <a:solidFill>
                    <a:schemeClr val="tx1">
                      <a:lumMod val="75000"/>
                      <a:lumOff val="25000"/>
                    </a:schemeClr>
                  </a:solidFill>
                </a:endParaRPr>
              </a:p>
            </p:txBody>
          </p:sp>
        </mc:Choice>
        <mc:Fallback xmlns="">
          <p:sp>
            <p:nvSpPr>
              <p:cNvPr id="126" name="テキスト ボックス 125"/>
              <p:cNvSpPr txBox="1">
                <a:spLocks noRot="1" noChangeAspect="1" noMove="1" noResize="1" noEditPoints="1" noAdjustHandles="1" noChangeArrowheads="1" noChangeShapeType="1" noTextEdit="1"/>
              </p:cNvSpPr>
              <p:nvPr/>
            </p:nvSpPr>
            <p:spPr>
              <a:xfrm>
                <a:off x="7223486" y="6417260"/>
                <a:ext cx="159531" cy="276999"/>
              </a:xfrm>
              <a:prstGeom prst="rect">
                <a:avLst/>
              </a:prstGeom>
              <a:blipFill>
                <a:blip r:embed="rId30"/>
                <a:stretch>
                  <a:fillRect l="-30769" r="-23077" b="-888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7" name="テキスト ボックス 126"/>
              <p:cNvSpPr txBox="1"/>
              <p:nvPr/>
            </p:nvSpPr>
            <p:spPr>
              <a:xfrm>
                <a:off x="10279031" y="6434688"/>
                <a:ext cx="1595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tx1">
                              <a:lumMod val="75000"/>
                              <a:lumOff val="25000"/>
                            </a:schemeClr>
                          </a:solidFill>
                          <a:latin typeface="Cambria Math" panose="02040503050406030204" pitchFamily="18" charset="0"/>
                        </a:rPr>
                        <m:t>𝑡</m:t>
                      </m:r>
                    </m:oMath>
                  </m:oMathPara>
                </a14:m>
                <a:endParaRPr kumimoji="1" lang="ja-JP" altLang="en-US" dirty="0">
                  <a:solidFill>
                    <a:schemeClr val="tx1">
                      <a:lumMod val="75000"/>
                      <a:lumOff val="25000"/>
                    </a:schemeClr>
                  </a:solidFill>
                </a:endParaRPr>
              </a:p>
            </p:txBody>
          </p:sp>
        </mc:Choice>
        <mc:Fallback xmlns="">
          <p:sp>
            <p:nvSpPr>
              <p:cNvPr id="127" name="テキスト ボックス 126"/>
              <p:cNvSpPr txBox="1">
                <a:spLocks noRot="1" noChangeAspect="1" noMove="1" noResize="1" noEditPoints="1" noAdjustHandles="1" noChangeArrowheads="1" noChangeShapeType="1" noTextEdit="1"/>
              </p:cNvSpPr>
              <p:nvPr/>
            </p:nvSpPr>
            <p:spPr>
              <a:xfrm>
                <a:off x="10279031" y="6434688"/>
                <a:ext cx="159531" cy="276999"/>
              </a:xfrm>
              <a:prstGeom prst="rect">
                <a:avLst/>
              </a:prstGeom>
              <a:blipFill>
                <a:blip r:embed="rId31"/>
                <a:stretch>
                  <a:fillRect l="-26923" r="-26923" b="-888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テキスト ボックス 129"/>
              <p:cNvSpPr txBox="1"/>
              <p:nvPr/>
            </p:nvSpPr>
            <p:spPr>
              <a:xfrm>
                <a:off x="6043635" y="5452484"/>
                <a:ext cx="1435265" cy="276999"/>
              </a:xfrm>
              <a:prstGeom prst="rect">
                <a:avLst/>
              </a:prstGeom>
              <a:noFill/>
            </p:spPr>
            <p:txBody>
              <a:bodyPr wrap="none" lIns="0" tIns="0" rIns="0" bIns="0" rtlCol="0">
                <a:spAutoFit/>
              </a:bodyPr>
              <a:lstStyle/>
              <a:p>
                <a:r>
                  <a:rPr kumimoji="1" lang="ja-JP" altLang="en-US" dirty="0" smtClean="0">
                    <a:solidFill>
                      <a:srgbClr val="FF0000"/>
                    </a:solidFill>
                  </a:rPr>
                  <a:t>ラウドネス</a:t>
                </a:r>
                <a:r>
                  <a:rPr kumimoji="1" lang="en-US" altLang="ja-JP" dirty="0" smtClean="0">
                    <a:solidFill>
                      <a:srgbClr val="FF0000"/>
                    </a:solidFill>
                  </a:rPr>
                  <a:t>:</a:t>
                </a:r>
                <a14:m>
                  <m:oMath xmlns:m="http://schemas.openxmlformats.org/officeDocument/2006/math">
                    <m:sSup>
                      <m:sSupPr>
                        <m:ctrlPr>
                          <a:rPr kumimoji="1" lang="en-US" altLang="ja-JP" i="1" smtClean="0">
                            <a:solidFill>
                              <a:srgbClr val="FF0000"/>
                            </a:solidFill>
                            <a:latin typeface="Cambria Math" panose="02040503050406030204" pitchFamily="18" charset="0"/>
                          </a:rPr>
                        </m:ctrlPr>
                      </m:sSupPr>
                      <m:e>
                        <m:r>
                          <a:rPr kumimoji="1" lang="en-US" altLang="ja-JP" b="0" i="1" smtClean="0">
                            <a:solidFill>
                              <a:srgbClr val="FF0000"/>
                            </a:solidFill>
                            <a:latin typeface="Cambria Math" panose="02040503050406030204" pitchFamily="18" charset="0"/>
                          </a:rPr>
                          <m:t>𝐴</m:t>
                        </m:r>
                      </m:e>
                      <m:sup>
                        <m:r>
                          <a:rPr kumimoji="1" lang="en-US" altLang="ja-JP" b="0" i="1" smtClean="0">
                            <a:solidFill>
                              <a:srgbClr val="FF0000"/>
                            </a:solidFill>
                            <a:latin typeface="Cambria Math" panose="02040503050406030204" pitchFamily="18" charset="0"/>
                          </a:rPr>
                          <m:t>𝑡</m:t>
                        </m:r>
                      </m:sup>
                    </m:sSup>
                  </m:oMath>
                </a14:m>
                <a:endParaRPr kumimoji="1" lang="ja-JP" altLang="en-US" dirty="0">
                  <a:solidFill>
                    <a:srgbClr val="FF0000"/>
                  </a:solidFill>
                </a:endParaRPr>
              </a:p>
            </p:txBody>
          </p:sp>
        </mc:Choice>
        <mc:Fallback xmlns="">
          <p:sp>
            <p:nvSpPr>
              <p:cNvPr id="130" name="テキスト ボックス 129"/>
              <p:cNvSpPr txBox="1">
                <a:spLocks noRot="1" noChangeAspect="1" noMove="1" noResize="1" noEditPoints="1" noAdjustHandles="1" noChangeArrowheads="1" noChangeShapeType="1" noTextEdit="1"/>
              </p:cNvSpPr>
              <p:nvPr/>
            </p:nvSpPr>
            <p:spPr>
              <a:xfrm>
                <a:off x="6043635" y="5452484"/>
                <a:ext cx="1435265" cy="276999"/>
              </a:xfrm>
              <a:prstGeom prst="rect">
                <a:avLst/>
              </a:prstGeom>
              <a:blipFill>
                <a:blip r:embed="rId32"/>
                <a:stretch>
                  <a:fillRect l="-9746" t="-30435" r="-2542" b="-5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1" name="テキスト ボックス 130"/>
              <p:cNvSpPr txBox="1"/>
              <p:nvPr/>
            </p:nvSpPr>
            <p:spPr>
              <a:xfrm>
                <a:off x="9089438" y="5142292"/>
                <a:ext cx="1692451" cy="276999"/>
              </a:xfrm>
              <a:prstGeom prst="rect">
                <a:avLst/>
              </a:prstGeom>
              <a:noFill/>
            </p:spPr>
            <p:txBody>
              <a:bodyPr wrap="none" lIns="0" tIns="0" rIns="0" bIns="0" rtlCol="0">
                <a:spAutoFit/>
              </a:bodyPr>
              <a:lstStyle/>
              <a:p>
                <a:r>
                  <a:rPr kumimoji="1" lang="ja-JP" altLang="en-US" dirty="0" smtClean="0">
                    <a:solidFill>
                      <a:schemeClr val="accent2"/>
                    </a:solidFill>
                  </a:rPr>
                  <a:t>パルスレート</a:t>
                </a:r>
                <a14:m>
                  <m:oMath xmlns:m="http://schemas.openxmlformats.org/officeDocument/2006/math">
                    <m:r>
                      <a:rPr kumimoji="1" lang="en-US" altLang="ja-JP" b="0" i="0" smtClean="0">
                        <a:solidFill>
                          <a:schemeClr val="accent2"/>
                        </a:solidFill>
                        <a:latin typeface="Cambria Math" panose="02040503050406030204" pitchFamily="18" charset="0"/>
                      </a:rPr>
                      <m:t>:</m:t>
                    </m:r>
                    <m:sSup>
                      <m:sSupPr>
                        <m:ctrlPr>
                          <a:rPr kumimoji="1" lang="en-US" altLang="ja-JP" i="1" smtClean="0">
                            <a:solidFill>
                              <a:schemeClr val="accent2"/>
                            </a:solidFill>
                            <a:latin typeface="Cambria Math" panose="02040503050406030204" pitchFamily="18" charset="0"/>
                          </a:rPr>
                        </m:ctrlPr>
                      </m:sSupPr>
                      <m:e>
                        <m:r>
                          <a:rPr kumimoji="1" lang="en-US" altLang="ja-JP" b="0" i="1" smtClean="0">
                            <a:solidFill>
                              <a:schemeClr val="accent2"/>
                            </a:solidFill>
                            <a:latin typeface="Cambria Math" panose="02040503050406030204" pitchFamily="18" charset="0"/>
                          </a:rPr>
                          <m:t>𝑟</m:t>
                        </m:r>
                      </m:e>
                      <m:sup>
                        <m:r>
                          <a:rPr kumimoji="1" lang="en-US" altLang="ja-JP" b="0" i="1" smtClean="0">
                            <a:solidFill>
                              <a:schemeClr val="accent2"/>
                            </a:solidFill>
                            <a:latin typeface="Cambria Math" panose="02040503050406030204" pitchFamily="18" charset="0"/>
                          </a:rPr>
                          <m:t>𝑡</m:t>
                        </m:r>
                      </m:sup>
                    </m:sSup>
                  </m:oMath>
                </a14:m>
                <a:endParaRPr kumimoji="1" lang="ja-JP" altLang="en-US" dirty="0">
                  <a:solidFill>
                    <a:schemeClr val="accent2"/>
                  </a:solidFill>
                </a:endParaRPr>
              </a:p>
            </p:txBody>
          </p:sp>
        </mc:Choice>
        <mc:Fallback xmlns="">
          <p:sp>
            <p:nvSpPr>
              <p:cNvPr id="131" name="テキスト ボックス 130"/>
              <p:cNvSpPr txBox="1">
                <a:spLocks noRot="1" noChangeAspect="1" noMove="1" noResize="1" noEditPoints="1" noAdjustHandles="1" noChangeArrowheads="1" noChangeShapeType="1" noTextEdit="1"/>
              </p:cNvSpPr>
              <p:nvPr/>
            </p:nvSpPr>
            <p:spPr>
              <a:xfrm>
                <a:off x="9089438" y="5142292"/>
                <a:ext cx="1692451" cy="276999"/>
              </a:xfrm>
              <a:prstGeom prst="rect">
                <a:avLst/>
              </a:prstGeom>
              <a:blipFill>
                <a:blip r:embed="rId33"/>
                <a:stretch>
                  <a:fillRect l="-8273" t="-26667" r="-2518" b="-53333"/>
                </a:stretch>
              </a:blipFill>
            </p:spPr>
            <p:txBody>
              <a:bodyPr/>
              <a:lstStyle/>
              <a:p>
                <a:r>
                  <a:rPr lang="ja-JP" altLang="en-US">
                    <a:noFill/>
                  </a:rPr>
                  <a:t> </a:t>
                </a:r>
              </a:p>
            </p:txBody>
          </p:sp>
        </mc:Fallback>
      </mc:AlternateContent>
      <p:sp>
        <p:nvSpPr>
          <p:cNvPr id="136" name="フリーフォーム 135"/>
          <p:cNvSpPr/>
          <p:nvPr/>
        </p:nvSpPr>
        <p:spPr>
          <a:xfrm>
            <a:off x="8714118" y="5460609"/>
            <a:ext cx="1343025" cy="1066800"/>
          </a:xfrm>
          <a:custGeom>
            <a:avLst/>
            <a:gdLst>
              <a:gd name="connsiteX0" fmla="*/ 0 w 1343025"/>
              <a:gd name="connsiteY0" fmla="*/ 1066800 h 1066800"/>
              <a:gd name="connsiteX1" fmla="*/ 942975 w 1343025"/>
              <a:gd name="connsiteY1" fmla="*/ 714375 h 1066800"/>
              <a:gd name="connsiteX2" fmla="*/ 1343025 w 1343025"/>
              <a:gd name="connsiteY2" fmla="*/ 0 h 1066800"/>
            </a:gdLst>
            <a:ahLst/>
            <a:cxnLst>
              <a:cxn ang="0">
                <a:pos x="connsiteX0" y="connsiteY0"/>
              </a:cxn>
              <a:cxn ang="0">
                <a:pos x="connsiteX1" y="connsiteY1"/>
              </a:cxn>
              <a:cxn ang="0">
                <a:pos x="connsiteX2" y="connsiteY2"/>
              </a:cxn>
            </a:cxnLst>
            <a:rect l="l" t="t" r="r" b="b"/>
            <a:pathLst>
              <a:path w="1343025" h="1066800">
                <a:moveTo>
                  <a:pt x="0" y="1066800"/>
                </a:moveTo>
                <a:cubicBezTo>
                  <a:pt x="359569" y="979487"/>
                  <a:pt x="719138" y="892175"/>
                  <a:pt x="942975" y="714375"/>
                </a:cubicBezTo>
                <a:cubicBezTo>
                  <a:pt x="1166813" y="536575"/>
                  <a:pt x="1254919" y="268287"/>
                  <a:pt x="1343025" y="0"/>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テキスト ボックス 136"/>
          <p:cNvSpPr txBox="1"/>
          <p:nvPr/>
        </p:nvSpPr>
        <p:spPr>
          <a:xfrm>
            <a:off x="6500172" y="5922910"/>
            <a:ext cx="1878053" cy="369332"/>
          </a:xfrm>
          <a:prstGeom prst="rect">
            <a:avLst/>
          </a:prstGeom>
          <a:noFill/>
        </p:spPr>
        <p:txBody>
          <a:bodyPr wrap="square" rtlCol="0">
            <a:spAutoFit/>
          </a:bodyPr>
          <a:lstStyle/>
          <a:p>
            <a:r>
              <a:rPr kumimoji="1" lang="ja-JP" altLang="en-US" dirty="0" smtClean="0"/>
              <a:t>評価頻度を減少</a:t>
            </a:r>
            <a:endParaRPr kumimoji="1" lang="ja-JP" altLang="en-US" dirty="0"/>
          </a:p>
        </p:txBody>
      </p:sp>
      <p:sp>
        <p:nvSpPr>
          <p:cNvPr id="138" name="テキスト ボックス 137"/>
          <p:cNvSpPr txBox="1"/>
          <p:nvPr/>
        </p:nvSpPr>
        <p:spPr>
          <a:xfrm>
            <a:off x="10016220" y="5705983"/>
            <a:ext cx="1239668" cy="646331"/>
          </a:xfrm>
          <a:prstGeom prst="rect">
            <a:avLst/>
          </a:prstGeom>
          <a:noFill/>
        </p:spPr>
        <p:txBody>
          <a:bodyPr wrap="square" rtlCol="0">
            <a:spAutoFit/>
          </a:bodyPr>
          <a:lstStyle/>
          <a:p>
            <a:r>
              <a:rPr lang="ja-JP" altLang="en-US" dirty="0" smtClean="0"/>
              <a:t>局所探索</a:t>
            </a:r>
            <a:r>
              <a:rPr kumimoji="1" lang="ja-JP" altLang="en-US" dirty="0" smtClean="0"/>
              <a:t>を制限</a:t>
            </a:r>
            <a:endParaRPr kumimoji="1" lang="ja-JP" altLang="en-US" dirty="0"/>
          </a:p>
        </p:txBody>
      </p:sp>
    </p:spTree>
    <p:extLst>
      <p:ext uri="{BB962C8B-B14F-4D97-AF65-F5344CB8AC3E}">
        <p14:creationId xmlns:p14="http://schemas.microsoft.com/office/powerpoint/2010/main" val="231660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repeatCount="3000" fill="hold" grpId="0" nodeType="clickEffect">
                                  <p:stCondLst>
                                    <p:cond delay="0"/>
                                  </p:stCondLst>
                                  <p:childTnLst>
                                    <p:animEffect transition="out" filter="fade">
                                      <p:cBhvr>
                                        <p:cTn id="6" dur="1000"/>
                                        <p:tgtEl>
                                          <p:spTgt spid="79"/>
                                        </p:tgtEl>
                                      </p:cBhvr>
                                    </p:animEffect>
                                    <p:set>
                                      <p:cBhvr>
                                        <p:cTn id="7" dur="1" fill="hold">
                                          <p:stCondLst>
                                            <p:cond delay="999"/>
                                          </p:stCondLst>
                                        </p:cTn>
                                        <p:tgtEl>
                                          <p:spTgt spid="79"/>
                                        </p:tgtEl>
                                        <p:attrNameLst>
                                          <p:attrName>style.visibility</p:attrName>
                                        </p:attrNameLst>
                                      </p:cBhvr>
                                      <p:to>
                                        <p:strVal val="hidden"/>
                                      </p:to>
                                    </p:set>
                                  </p:childTnLst>
                                </p:cTn>
                              </p:par>
                              <p:par>
                                <p:cTn id="8" presetID="10" presetClass="exit" presetSubtype="0" repeatCount="3000" fill="hold" grpId="0" nodeType="withEffect">
                                  <p:stCondLst>
                                    <p:cond delay="0"/>
                                  </p:stCondLst>
                                  <p:childTnLst>
                                    <p:animEffect transition="out" filter="fade">
                                      <p:cBhvr>
                                        <p:cTn id="9" dur="1000"/>
                                        <p:tgtEl>
                                          <p:spTgt spid="78"/>
                                        </p:tgtEl>
                                      </p:cBhvr>
                                    </p:animEffect>
                                    <p:set>
                                      <p:cBhvr>
                                        <p:cTn id="10" dur="1" fill="hold">
                                          <p:stCondLst>
                                            <p:cond delay="999"/>
                                          </p:stCondLst>
                                        </p:cTn>
                                        <p:tgtEl>
                                          <p:spTgt spid="78"/>
                                        </p:tgtEl>
                                        <p:attrNameLst>
                                          <p:attrName>style.visibility</p:attrName>
                                        </p:attrNameLst>
                                      </p:cBhvr>
                                      <p:to>
                                        <p:strVal val="hidden"/>
                                      </p:to>
                                    </p:set>
                                  </p:childTnLst>
                                </p:cTn>
                              </p:par>
                              <p:par>
                                <p:cTn id="11" presetID="10" presetClass="exit" presetSubtype="0" repeatCount="3000" fill="hold" grpId="0" nodeType="withEffect">
                                  <p:stCondLst>
                                    <p:cond delay="0"/>
                                  </p:stCondLst>
                                  <p:childTnLst>
                                    <p:animEffect transition="out" filter="fade">
                                      <p:cBhvr>
                                        <p:cTn id="12" dur="1000"/>
                                        <p:tgtEl>
                                          <p:spTgt spid="80"/>
                                        </p:tgtEl>
                                      </p:cBhvr>
                                    </p:animEffect>
                                    <p:set>
                                      <p:cBhvr>
                                        <p:cTn id="13" dur="1" fill="hold">
                                          <p:stCondLst>
                                            <p:cond delay="999"/>
                                          </p:stCondLst>
                                        </p:cTn>
                                        <p:tgtEl>
                                          <p:spTgt spid="80"/>
                                        </p:tgtEl>
                                        <p:attrNameLst>
                                          <p:attrName>style.visibility</p:attrName>
                                        </p:attrNameLst>
                                      </p:cBhvr>
                                      <p:to>
                                        <p:strVal val="hidden"/>
                                      </p:to>
                                    </p:set>
                                  </p:childTnLst>
                                </p:cTn>
                              </p:par>
                              <p:par>
                                <p:cTn id="14" presetID="10" presetClass="exit" presetSubtype="0" repeatCount="3000" fill="hold" grpId="0" nodeType="withEffect">
                                  <p:stCondLst>
                                    <p:cond delay="0"/>
                                  </p:stCondLst>
                                  <p:childTnLst>
                                    <p:animEffect transition="out" filter="fade">
                                      <p:cBhvr>
                                        <p:cTn id="15" dur="1000"/>
                                        <p:tgtEl>
                                          <p:spTgt spid="77"/>
                                        </p:tgtEl>
                                      </p:cBhvr>
                                    </p:animEffect>
                                    <p:set>
                                      <p:cBhvr>
                                        <p:cTn id="16" dur="1" fill="hold">
                                          <p:stCondLst>
                                            <p:cond delay="9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p:bldP spid="8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従来の問題に対するアプローチ</a:t>
            </a:r>
            <a:endParaRPr kumimoji="1" lang="ja-JP" altLang="en-US" dirty="0"/>
          </a:p>
        </p:txBody>
      </p:sp>
      <mc:AlternateContent xmlns:mc="http://schemas.openxmlformats.org/markup-compatibility/2006" xmlns:a14="http://schemas.microsoft.com/office/drawing/2010/main">
        <mc:Choice Requires="a14">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2822643746"/>
                  </p:ext>
                </p:extLst>
              </p:nvPr>
            </p:nvGraphicFramePr>
            <p:xfrm>
              <a:off x="747777" y="5094161"/>
              <a:ext cx="10563806" cy="1584960"/>
            </p:xfrm>
            <a:graphic>
              <a:graphicData uri="http://schemas.openxmlformats.org/drawingml/2006/table">
                <a:tbl>
                  <a:tblPr firstRow="1" bandRow="1">
                    <a:tableStyleId>{93296810-A885-4BE3-A3E7-6D5BEEA58F35}</a:tableStyleId>
                  </a:tblPr>
                  <a:tblGrid>
                    <a:gridCol w="1767542">
                      <a:extLst>
                        <a:ext uri="{9D8B030D-6E8A-4147-A177-3AD203B41FA5}">
                          <a16:colId xmlns:a16="http://schemas.microsoft.com/office/drawing/2014/main" val="234293965"/>
                        </a:ext>
                      </a:extLst>
                    </a:gridCol>
                    <a:gridCol w="1767542">
                      <a:extLst>
                        <a:ext uri="{9D8B030D-6E8A-4147-A177-3AD203B41FA5}">
                          <a16:colId xmlns:a16="http://schemas.microsoft.com/office/drawing/2014/main" val="1888647110"/>
                        </a:ext>
                      </a:extLst>
                    </a:gridCol>
                    <a:gridCol w="2250929">
                      <a:extLst>
                        <a:ext uri="{9D8B030D-6E8A-4147-A177-3AD203B41FA5}">
                          <a16:colId xmlns:a16="http://schemas.microsoft.com/office/drawing/2014/main" val="795190192"/>
                        </a:ext>
                      </a:extLst>
                    </a:gridCol>
                    <a:gridCol w="4777793">
                      <a:extLst>
                        <a:ext uri="{9D8B030D-6E8A-4147-A177-3AD203B41FA5}">
                          <a16:colId xmlns:a16="http://schemas.microsoft.com/office/drawing/2014/main" val="1525472245"/>
                        </a:ext>
                      </a:extLst>
                    </a:gridCol>
                  </a:tblGrid>
                  <a:tr h="370840">
                    <a:tc>
                      <a:txBody>
                        <a:bodyPr/>
                        <a:lstStyle/>
                        <a:p>
                          <a:pPr algn="ctr"/>
                          <a:endParaRPr kumimoji="1" lang="ja-JP" altLang="en-US" sz="2000" dirty="0"/>
                        </a:p>
                      </a:txBody>
                      <a:tcPr anchor="ctr"/>
                    </a:tc>
                    <a:tc>
                      <a:txBody>
                        <a:bodyPr/>
                        <a:lstStyle/>
                        <a:p>
                          <a:endParaRPr kumimoji="1" lang="ja-JP" altLang="en-US" sz="2000" dirty="0"/>
                        </a:p>
                      </a:txBody>
                      <a:tcPr/>
                    </a:tc>
                    <a:tc>
                      <a:txBody>
                        <a:bodyPr/>
                        <a:lstStyle/>
                        <a:p>
                          <a:r>
                            <a:rPr kumimoji="1" lang="ja-JP" altLang="en-US" sz="2000" dirty="0" smtClean="0"/>
                            <a:t>従来手法</a:t>
                          </a:r>
                          <a:endParaRPr kumimoji="1" lang="ja-JP" altLang="en-US" sz="2000" dirty="0"/>
                        </a:p>
                      </a:txBody>
                      <a:tcPr/>
                    </a:tc>
                    <a:tc>
                      <a:txBody>
                        <a:bodyPr/>
                        <a:lstStyle/>
                        <a:p>
                          <a:r>
                            <a:rPr kumimoji="1" lang="ja-JP" altLang="en-US" sz="2000" dirty="0" smtClean="0"/>
                            <a:t>提案手法</a:t>
                          </a:r>
                          <a:endParaRPr kumimoji="1" lang="ja-JP" altLang="en-US" sz="2000" dirty="0"/>
                        </a:p>
                      </a:txBody>
                      <a:tcPr/>
                    </a:tc>
                    <a:extLst>
                      <a:ext uri="{0D108BD9-81ED-4DB2-BD59-A6C34878D82A}">
                        <a16:rowId xmlns:a16="http://schemas.microsoft.com/office/drawing/2014/main" val="3953346623"/>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smtClean="0">
                              <a:solidFill>
                                <a:schemeClr val="bg1"/>
                              </a:solidFill>
                            </a:rPr>
                            <a:t>Niche</a:t>
                          </a:r>
                          <a:r>
                            <a:rPr kumimoji="1" lang="en-US" altLang="ja-JP" sz="2000" b="1" baseline="0" dirty="0" smtClean="0">
                              <a:solidFill>
                                <a:schemeClr val="bg1"/>
                              </a:solidFill>
                            </a:rPr>
                            <a:t> Radius</a:t>
                          </a:r>
                          <a:r>
                            <a:rPr kumimoji="1" lang="ja-JP" altLang="en-US" sz="2000" b="1" baseline="0" dirty="0" smtClean="0">
                              <a:solidFill>
                                <a:schemeClr val="bg1"/>
                              </a:solidFill>
                            </a:rPr>
                            <a:t>の導入</a:t>
                          </a:r>
                          <a:endParaRPr kumimoji="1" lang="ja-JP" altLang="en-US" sz="2000" b="1" dirty="0" smtClean="0">
                            <a:solidFill>
                              <a:schemeClr val="bg1"/>
                            </a:solidFill>
                          </a:endParaRPr>
                        </a:p>
                      </a:txBody>
                      <a:tcPr anchor="ctr">
                        <a:solidFill>
                          <a:schemeClr val="accent6"/>
                        </a:solidFill>
                      </a:tcPr>
                    </a:tc>
                    <a:tc>
                      <a:txBody>
                        <a:bodyPr/>
                        <a:lstStyle/>
                        <a:p>
                          <a:r>
                            <a:rPr kumimoji="1" lang="ja-JP" altLang="en-US" sz="2000" dirty="0" smtClean="0"/>
                            <a:t>大域探索</a:t>
                          </a:r>
                          <a:endParaRPr kumimoji="1" lang="ja-JP" altLang="en-US" sz="2000" dirty="0"/>
                        </a:p>
                      </a:txBody>
                      <a:tcPr/>
                    </a:tc>
                    <a:tc>
                      <a:txBody>
                        <a:bodyPr/>
                        <a:lstStyle/>
                        <a:p>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𝑥</m:t>
                                  </m:r>
                                </m:e>
                                <m:sub>
                                  <m:r>
                                    <a:rPr kumimoji="1" lang="en-US" altLang="ja-JP" sz="2000" smtClean="0">
                                      <a:latin typeface="Cambria Math" panose="02040503050406030204" pitchFamily="18" charset="0"/>
                                    </a:rPr>
                                    <m:t>∗</m:t>
                                  </m:r>
                                </m:sub>
                              </m:sSub>
                            </m:oMath>
                          </a14:m>
                          <a:r>
                            <a:rPr kumimoji="1" lang="ja-JP" altLang="en-US" sz="2000" dirty="0" smtClean="0"/>
                            <a:t>へ</a:t>
                          </a:r>
                          <a:r>
                            <a:rPr kumimoji="1" lang="ja-JP" altLang="en-US" sz="2000" dirty="0" smtClean="0">
                              <a:solidFill>
                                <a:srgbClr val="FF0000"/>
                              </a:solidFill>
                            </a:rPr>
                            <a:t>向かって</a:t>
                          </a:r>
                          <a:r>
                            <a:rPr kumimoji="1" lang="ja-JP" altLang="en-US" sz="2000" dirty="0" smtClean="0"/>
                            <a:t>移動</a:t>
                          </a:r>
                          <a:endParaRPr kumimoji="1" lang="ja-JP" altLang="en-US" sz="2000" dirty="0"/>
                        </a:p>
                      </a:txBody>
                      <a:tcPr/>
                    </a:tc>
                    <a:tc>
                      <a:txBody>
                        <a:bodyPr/>
                        <a:lstStyle/>
                        <a:p>
                          <a:r>
                            <a:rPr kumimoji="1" lang="ja-JP" altLang="en-US" sz="2000" dirty="0" smtClean="0"/>
                            <a:t>分割空間内の</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𝑥</m:t>
                                  </m:r>
                                </m:e>
                                <m:sub>
                                  <m:r>
                                    <a:rPr kumimoji="1" lang="en-US" altLang="ja-JP" sz="2000" smtClean="0">
                                      <a:latin typeface="Cambria Math" panose="02040503050406030204" pitchFamily="18" charset="0"/>
                                    </a:rPr>
                                    <m:t>∗</m:t>
                                  </m:r>
                                </m:sub>
                              </m:sSub>
                            </m:oMath>
                          </a14:m>
                          <a:r>
                            <a:rPr kumimoji="1" lang="ja-JP" altLang="en-US" sz="2000" dirty="0" smtClean="0"/>
                            <a:t>から</a:t>
                          </a:r>
                          <a:r>
                            <a:rPr kumimoji="1" lang="ja-JP" altLang="en-US" sz="2000" dirty="0" smtClean="0">
                              <a:solidFill>
                                <a:srgbClr val="FF0000"/>
                              </a:solidFill>
                            </a:rPr>
                            <a:t>遠ざかる</a:t>
                          </a:r>
                          <a:r>
                            <a:rPr kumimoji="1" lang="ja-JP" altLang="en-US" sz="2000" dirty="0" smtClean="0"/>
                            <a:t>方向へ移動</a:t>
                          </a:r>
                          <a:endParaRPr kumimoji="1" lang="ja-JP" altLang="en-US" sz="2000" dirty="0"/>
                        </a:p>
                      </a:txBody>
                      <a:tcPr/>
                    </a:tc>
                    <a:extLst>
                      <a:ext uri="{0D108BD9-81ED-4DB2-BD59-A6C34878D82A}">
                        <a16:rowId xmlns:a16="http://schemas.microsoft.com/office/drawing/2014/main" val="656224647"/>
                      </a:ext>
                    </a:extLst>
                  </a:tr>
                  <a:tr h="370840">
                    <a:tc vMerge="1">
                      <a:txBody>
                        <a:bodyPr/>
                        <a:lstStyle/>
                        <a:p>
                          <a:pPr algn="ctr"/>
                          <a:endParaRPr kumimoji="1" lang="ja-JP" altLang="en-US" sz="2000" dirty="0"/>
                        </a:p>
                      </a:txBody>
                      <a:tcPr anchor="ctr"/>
                    </a:tc>
                    <a:tc>
                      <a:txBody>
                        <a:bodyPr/>
                        <a:lstStyle/>
                        <a:p>
                          <a:r>
                            <a:rPr kumimoji="1" lang="ja-JP" altLang="en-US" sz="2000" dirty="0" smtClean="0"/>
                            <a:t>局所探索</a:t>
                          </a:r>
                          <a:endParaRPr kumimoji="1" lang="ja-JP" altLang="en-US" sz="2000" dirty="0"/>
                        </a:p>
                      </a:txBody>
                      <a:tcPr/>
                    </a:tc>
                    <a:tc>
                      <a:txBody>
                        <a:bodyPr/>
                        <a:lstStyle/>
                        <a:p>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𝑥</m:t>
                                  </m:r>
                                </m:e>
                                <m:sub>
                                  <m:r>
                                    <a:rPr kumimoji="1" lang="en-US" altLang="ja-JP" sz="2000" smtClean="0">
                                      <a:latin typeface="Cambria Math" panose="02040503050406030204" pitchFamily="18" charset="0"/>
                                    </a:rPr>
                                    <m:t>∗</m:t>
                                  </m:r>
                                </m:sub>
                              </m:sSub>
                            </m:oMath>
                          </a14:m>
                          <a:r>
                            <a:rPr kumimoji="1" lang="ja-JP" altLang="en-US" sz="2000" dirty="0" smtClean="0"/>
                            <a:t>付近</a:t>
                          </a:r>
                          <a:endParaRPr kumimoji="1" lang="ja-JP" altLang="en-US" sz="2000" dirty="0"/>
                        </a:p>
                      </a:txBody>
                      <a:tcPr/>
                    </a:tc>
                    <a:tc>
                      <a:txBody>
                        <a:bodyPr/>
                        <a:lstStyle/>
                        <a:p>
                          <a:r>
                            <a:rPr kumimoji="1" lang="ja-JP" altLang="en-US" sz="2000" dirty="0" smtClean="0"/>
                            <a:t>分割空間内の</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𝑥</m:t>
                                  </m:r>
                                </m:e>
                                <m:sub>
                                  <m:r>
                                    <a:rPr kumimoji="1" lang="en-US" altLang="ja-JP" sz="2000" smtClean="0">
                                      <a:latin typeface="Cambria Math" panose="02040503050406030204" pitchFamily="18" charset="0"/>
                                    </a:rPr>
                                    <m:t>∗</m:t>
                                  </m:r>
                                </m:sub>
                              </m:sSub>
                            </m:oMath>
                          </a14:m>
                          <a:r>
                            <a:rPr kumimoji="1" lang="ja-JP" altLang="en-US" sz="2000" dirty="0" smtClean="0"/>
                            <a:t>付近</a:t>
                          </a:r>
                          <a:endParaRPr kumimoji="1" lang="ja-JP" altLang="en-US" sz="2000" dirty="0"/>
                        </a:p>
                      </a:txBody>
                      <a:tcPr/>
                    </a:tc>
                    <a:extLst>
                      <a:ext uri="{0D108BD9-81ED-4DB2-BD59-A6C34878D82A}">
                        <a16:rowId xmlns:a16="http://schemas.microsoft.com/office/drawing/2014/main" val="1044138635"/>
                      </a:ext>
                    </a:extLst>
                  </a:tr>
                  <a:tr h="370840">
                    <a:tc vMerge="1">
                      <a:txBody>
                        <a:bodyPr/>
                        <a:lstStyle/>
                        <a:p>
                          <a:pPr algn="ctr"/>
                          <a:endParaRPr kumimoji="1" lang="ja-JP" altLang="en-US" sz="2000" dirty="0"/>
                        </a:p>
                      </a:txBody>
                      <a:tcPr anchor="ctr"/>
                    </a:tc>
                    <a:tc>
                      <a:txBody>
                        <a:bodyPr/>
                        <a:lstStyle/>
                        <a:p>
                          <a:r>
                            <a:rPr kumimoji="1" lang="ja-JP" altLang="en-US" sz="2000" dirty="0" smtClean="0"/>
                            <a:t>ランダム探索</a:t>
                          </a:r>
                          <a:endParaRPr kumimoji="1" lang="ja-JP" altLang="en-US" sz="2000" dirty="0"/>
                        </a:p>
                      </a:txBody>
                      <a:tcPr/>
                    </a:tc>
                    <a:tc>
                      <a:txBody>
                        <a:bodyPr/>
                        <a:lstStyle/>
                        <a:p>
                          <a:r>
                            <a:rPr kumimoji="1" lang="ja-JP" altLang="en-US" sz="2000" dirty="0" smtClean="0"/>
                            <a:t>全探索領域内</a:t>
                          </a:r>
                          <a:endParaRPr kumimoji="1" lang="ja-JP" altLang="en-US" sz="2000" dirty="0"/>
                        </a:p>
                      </a:txBody>
                      <a:tcPr/>
                    </a:tc>
                    <a:tc>
                      <a:txBody>
                        <a:bodyPr/>
                        <a:lstStyle/>
                        <a:p>
                          <a:r>
                            <a:rPr kumimoji="1" lang="ja-JP" altLang="en-US" sz="2000" dirty="0" smtClean="0"/>
                            <a:t>探索無し</a:t>
                          </a:r>
                          <a:endParaRPr kumimoji="1" lang="ja-JP" altLang="en-US" sz="2000" dirty="0"/>
                        </a:p>
                      </a:txBody>
                      <a:tcPr/>
                    </a:tc>
                    <a:extLst>
                      <a:ext uri="{0D108BD9-81ED-4DB2-BD59-A6C34878D82A}">
                        <a16:rowId xmlns:a16="http://schemas.microsoft.com/office/drawing/2014/main" val="707445645"/>
                      </a:ext>
                    </a:extLst>
                  </a:tr>
                </a:tbl>
              </a:graphicData>
            </a:graphic>
          </p:graphicFrame>
        </mc:Choice>
        <mc:Fallback xmlns="">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2822643746"/>
                  </p:ext>
                </p:extLst>
              </p:nvPr>
            </p:nvGraphicFramePr>
            <p:xfrm>
              <a:off x="747777" y="5094161"/>
              <a:ext cx="10563806" cy="1584960"/>
            </p:xfrm>
            <a:graphic>
              <a:graphicData uri="http://schemas.openxmlformats.org/drawingml/2006/table">
                <a:tbl>
                  <a:tblPr firstRow="1" bandRow="1">
                    <a:tableStyleId>{93296810-A885-4BE3-A3E7-6D5BEEA58F35}</a:tableStyleId>
                  </a:tblPr>
                  <a:tblGrid>
                    <a:gridCol w="1767542">
                      <a:extLst>
                        <a:ext uri="{9D8B030D-6E8A-4147-A177-3AD203B41FA5}">
                          <a16:colId xmlns:a16="http://schemas.microsoft.com/office/drawing/2014/main" val="234293965"/>
                        </a:ext>
                      </a:extLst>
                    </a:gridCol>
                    <a:gridCol w="1767542">
                      <a:extLst>
                        <a:ext uri="{9D8B030D-6E8A-4147-A177-3AD203B41FA5}">
                          <a16:colId xmlns:a16="http://schemas.microsoft.com/office/drawing/2014/main" val="1888647110"/>
                        </a:ext>
                      </a:extLst>
                    </a:gridCol>
                    <a:gridCol w="2250929">
                      <a:extLst>
                        <a:ext uri="{9D8B030D-6E8A-4147-A177-3AD203B41FA5}">
                          <a16:colId xmlns:a16="http://schemas.microsoft.com/office/drawing/2014/main" val="795190192"/>
                        </a:ext>
                      </a:extLst>
                    </a:gridCol>
                    <a:gridCol w="4777793">
                      <a:extLst>
                        <a:ext uri="{9D8B030D-6E8A-4147-A177-3AD203B41FA5}">
                          <a16:colId xmlns:a16="http://schemas.microsoft.com/office/drawing/2014/main" val="1525472245"/>
                        </a:ext>
                      </a:extLst>
                    </a:gridCol>
                  </a:tblGrid>
                  <a:tr h="396240">
                    <a:tc>
                      <a:txBody>
                        <a:bodyPr/>
                        <a:lstStyle/>
                        <a:p>
                          <a:pPr algn="ctr"/>
                          <a:endParaRPr kumimoji="1" lang="ja-JP" altLang="en-US" sz="2000" dirty="0"/>
                        </a:p>
                      </a:txBody>
                      <a:tcPr anchor="ctr"/>
                    </a:tc>
                    <a:tc>
                      <a:txBody>
                        <a:bodyPr/>
                        <a:lstStyle/>
                        <a:p>
                          <a:endParaRPr kumimoji="1" lang="ja-JP" altLang="en-US" sz="2000" dirty="0"/>
                        </a:p>
                      </a:txBody>
                      <a:tcPr/>
                    </a:tc>
                    <a:tc>
                      <a:txBody>
                        <a:bodyPr/>
                        <a:lstStyle/>
                        <a:p>
                          <a:r>
                            <a:rPr kumimoji="1" lang="ja-JP" altLang="en-US" sz="2000" dirty="0" smtClean="0"/>
                            <a:t>従来手法</a:t>
                          </a:r>
                          <a:endParaRPr kumimoji="1" lang="ja-JP" altLang="en-US" sz="2000" dirty="0"/>
                        </a:p>
                      </a:txBody>
                      <a:tcPr/>
                    </a:tc>
                    <a:tc>
                      <a:txBody>
                        <a:bodyPr/>
                        <a:lstStyle/>
                        <a:p>
                          <a:r>
                            <a:rPr kumimoji="1" lang="ja-JP" altLang="en-US" sz="2000" dirty="0" smtClean="0"/>
                            <a:t>提案手法</a:t>
                          </a:r>
                          <a:endParaRPr kumimoji="1" lang="ja-JP" altLang="en-US" sz="2000" dirty="0"/>
                        </a:p>
                      </a:txBody>
                      <a:tcPr/>
                    </a:tc>
                    <a:extLst>
                      <a:ext uri="{0D108BD9-81ED-4DB2-BD59-A6C34878D82A}">
                        <a16:rowId xmlns:a16="http://schemas.microsoft.com/office/drawing/2014/main" val="3953346623"/>
                      </a:ext>
                    </a:extLst>
                  </a:tr>
                  <a:tr h="3962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smtClean="0">
                              <a:solidFill>
                                <a:schemeClr val="bg1"/>
                              </a:solidFill>
                            </a:rPr>
                            <a:t>Niche</a:t>
                          </a:r>
                          <a:r>
                            <a:rPr kumimoji="1" lang="en-US" altLang="ja-JP" sz="2000" b="1" baseline="0" dirty="0" smtClean="0">
                              <a:solidFill>
                                <a:schemeClr val="bg1"/>
                              </a:solidFill>
                            </a:rPr>
                            <a:t> Radius</a:t>
                          </a:r>
                          <a:r>
                            <a:rPr kumimoji="1" lang="ja-JP" altLang="en-US" sz="2000" b="1" baseline="0" dirty="0" smtClean="0">
                              <a:solidFill>
                                <a:schemeClr val="bg1"/>
                              </a:solidFill>
                            </a:rPr>
                            <a:t>の導入</a:t>
                          </a:r>
                          <a:endParaRPr kumimoji="1" lang="ja-JP" altLang="en-US" sz="2000" b="1" dirty="0" smtClean="0">
                            <a:solidFill>
                              <a:schemeClr val="bg1"/>
                            </a:solidFill>
                          </a:endParaRPr>
                        </a:p>
                      </a:txBody>
                      <a:tcPr anchor="ctr">
                        <a:solidFill>
                          <a:schemeClr val="accent6"/>
                        </a:solidFill>
                      </a:tcPr>
                    </a:tc>
                    <a:tc>
                      <a:txBody>
                        <a:bodyPr/>
                        <a:lstStyle/>
                        <a:p>
                          <a:r>
                            <a:rPr kumimoji="1" lang="ja-JP" altLang="en-US" sz="2000" dirty="0" smtClean="0"/>
                            <a:t>大域探索</a:t>
                          </a:r>
                          <a:endParaRPr kumimoji="1" lang="ja-JP" altLang="en-US" sz="2000" dirty="0"/>
                        </a:p>
                      </a:txBody>
                      <a:tcPr/>
                    </a:tc>
                    <a:tc>
                      <a:txBody>
                        <a:bodyPr/>
                        <a:lstStyle/>
                        <a:p>
                          <a:endParaRPr lang="ja-JP"/>
                        </a:p>
                      </a:txBody>
                      <a:tcPr>
                        <a:blipFill>
                          <a:blip r:embed="rId3"/>
                          <a:stretch>
                            <a:fillRect l="-157027" t="-104545" r="-212973" b="-225758"/>
                          </a:stretch>
                        </a:blipFill>
                      </a:tcPr>
                    </a:tc>
                    <a:tc>
                      <a:txBody>
                        <a:bodyPr/>
                        <a:lstStyle/>
                        <a:p>
                          <a:endParaRPr lang="ja-JP"/>
                        </a:p>
                      </a:txBody>
                      <a:tcPr>
                        <a:blipFill>
                          <a:blip r:embed="rId3"/>
                          <a:stretch>
                            <a:fillRect l="-121301" t="-104545" r="-510" b="-225758"/>
                          </a:stretch>
                        </a:blipFill>
                      </a:tcPr>
                    </a:tc>
                    <a:extLst>
                      <a:ext uri="{0D108BD9-81ED-4DB2-BD59-A6C34878D82A}">
                        <a16:rowId xmlns:a16="http://schemas.microsoft.com/office/drawing/2014/main" val="656224647"/>
                      </a:ext>
                    </a:extLst>
                  </a:tr>
                  <a:tr h="396240">
                    <a:tc vMerge="1">
                      <a:txBody>
                        <a:bodyPr/>
                        <a:lstStyle/>
                        <a:p>
                          <a:pPr algn="ctr"/>
                          <a:endParaRPr kumimoji="1" lang="ja-JP" altLang="en-US" sz="2000" dirty="0"/>
                        </a:p>
                      </a:txBody>
                      <a:tcPr anchor="ctr"/>
                    </a:tc>
                    <a:tc>
                      <a:txBody>
                        <a:bodyPr/>
                        <a:lstStyle/>
                        <a:p>
                          <a:r>
                            <a:rPr kumimoji="1" lang="ja-JP" altLang="en-US" sz="2000" dirty="0" smtClean="0"/>
                            <a:t>局所探索</a:t>
                          </a:r>
                          <a:endParaRPr kumimoji="1" lang="ja-JP" altLang="en-US" sz="2000" dirty="0"/>
                        </a:p>
                      </a:txBody>
                      <a:tcPr/>
                    </a:tc>
                    <a:tc>
                      <a:txBody>
                        <a:bodyPr/>
                        <a:lstStyle/>
                        <a:p>
                          <a:endParaRPr lang="ja-JP"/>
                        </a:p>
                      </a:txBody>
                      <a:tcPr>
                        <a:blipFill>
                          <a:blip r:embed="rId3"/>
                          <a:stretch>
                            <a:fillRect l="-157027" t="-207692" r="-212973" b="-129231"/>
                          </a:stretch>
                        </a:blipFill>
                      </a:tcPr>
                    </a:tc>
                    <a:tc>
                      <a:txBody>
                        <a:bodyPr/>
                        <a:lstStyle/>
                        <a:p>
                          <a:endParaRPr lang="ja-JP"/>
                        </a:p>
                      </a:txBody>
                      <a:tcPr>
                        <a:blipFill>
                          <a:blip r:embed="rId3"/>
                          <a:stretch>
                            <a:fillRect l="-121301" t="-207692" r="-510" b="-129231"/>
                          </a:stretch>
                        </a:blipFill>
                      </a:tcPr>
                    </a:tc>
                    <a:extLst>
                      <a:ext uri="{0D108BD9-81ED-4DB2-BD59-A6C34878D82A}">
                        <a16:rowId xmlns:a16="http://schemas.microsoft.com/office/drawing/2014/main" val="1044138635"/>
                      </a:ext>
                    </a:extLst>
                  </a:tr>
                  <a:tr h="396240">
                    <a:tc vMerge="1">
                      <a:txBody>
                        <a:bodyPr/>
                        <a:lstStyle/>
                        <a:p>
                          <a:pPr algn="ctr"/>
                          <a:endParaRPr kumimoji="1" lang="ja-JP" altLang="en-US" sz="2000" dirty="0"/>
                        </a:p>
                      </a:txBody>
                      <a:tcPr anchor="ctr"/>
                    </a:tc>
                    <a:tc>
                      <a:txBody>
                        <a:bodyPr/>
                        <a:lstStyle/>
                        <a:p>
                          <a:r>
                            <a:rPr kumimoji="1" lang="ja-JP" altLang="en-US" sz="2000" dirty="0" smtClean="0"/>
                            <a:t>ランダム探索</a:t>
                          </a:r>
                          <a:endParaRPr kumimoji="1" lang="ja-JP" altLang="en-US" sz="2000" dirty="0"/>
                        </a:p>
                      </a:txBody>
                      <a:tcPr/>
                    </a:tc>
                    <a:tc>
                      <a:txBody>
                        <a:bodyPr/>
                        <a:lstStyle/>
                        <a:p>
                          <a:r>
                            <a:rPr kumimoji="1" lang="ja-JP" altLang="en-US" sz="2000" dirty="0" smtClean="0"/>
                            <a:t>全探索領域内</a:t>
                          </a:r>
                          <a:endParaRPr kumimoji="1" lang="ja-JP" altLang="en-US" sz="2000" dirty="0"/>
                        </a:p>
                      </a:txBody>
                      <a:tcPr/>
                    </a:tc>
                    <a:tc>
                      <a:txBody>
                        <a:bodyPr/>
                        <a:lstStyle/>
                        <a:p>
                          <a:r>
                            <a:rPr kumimoji="1" lang="ja-JP" altLang="en-US" sz="2000" dirty="0" smtClean="0"/>
                            <a:t>探索無し</a:t>
                          </a:r>
                          <a:endParaRPr kumimoji="1" lang="ja-JP" altLang="en-US" sz="2000" dirty="0"/>
                        </a:p>
                      </a:txBody>
                      <a:tcPr/>
                    </a:tc>
                    <a:extLst>
                      <a:ext uri="{0D108BD9-81ED-4DB2-BD59-A6C34878D82A}">
                        <a16:rowId xmlns:a16="http://schemas.microsoft.com/office/drawing/2014/main" val="707445645"/>
                      </a:ext>
                    </a:extLst>
                  </a:tr>
                </a:tbl>
              </a:graphicData>
            </a:graphic>
          </p:graphicFrame>
        </mc:Fallback>
      </mc:AlternateContent>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8</a:t>
            </a:fld>
            <a:r>
              <a:rPr lang="en-US" altLang="ja-JP" dirty="0" smtClean="0"/>
              <a:t>/15)</a:t>
            </a:r>
            <a:endParaRPr lang="ja-JP" altLang="en-US" dirty="0"/>
          </a:p>
        </p:txBody>
      </p:sp>
      <p:sp>
        <p:nvSpPr>
          <p:cNvPr id="7" name="正方形/長方形 6"/>
          <p:cNvSpPr/>
          <p:nvPr/>
        </p:nvSpPr>
        <p:spPr>
          <a:xfrm>
            <a:off x="3918523" y="1332610"/>
            <a:ext cx="3240000" cy="324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4771264" y="174039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p:cNvSpPr/>
          <p:nvPr/>
        </p:nvSpPr>
        <p:spPr>
          <a:xfrm>
            <a:off x="4433685" y="382690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p:nvSpPr>
        <p:spPr>
          <a:xfrm>
            <a:off x="6108791" y="221657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p:cNvSpPr/>
          <p:nvPr/>
        </p:nvSpPr>
        <p:spPr>
          <a:xfrm>
            <a:off x="5706104" y="395084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矢印コネクタ 42"/>
          <p:cNvCxnSpPr/>
          <p:nvPr/>
        </p:nvCxnSpPr>
        <p:spPr>
          <a:xfrm>
            <a:off x="4898748" y="1920397"/>
            <a:ext cx="259263" cy="110564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a:stCxn id="40" idx="3"/>
          </p:cNvCxnSpPr>
          <p:nvPr/>
        </p:nvCxnSpPr>
        <p:spPr>
          <a:xfrm flipH="1">
            <a:off x="5562260" y="2370218"/>
            <a:ext cx="572891" cy="722855"/>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flipH="1" flipV="1">
            <a:off x="5552464" y="3792360"/>
            <a:ext cx="192084" cy="185684"/>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V="1">
            <a:off x="4628987" y="3683605"/>
            <a:ext cx="369585" cy="203995"/>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楕円 81"/>
          <p:cNvSpPr/>
          <p:nvPr/>
        </p:nvSpPr>
        <p:spPr>
          <a:xfrm>
            <a:off x="4996873" y="355832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楕円 82"/>
          <p:cNvSpPr/>
          <p:nvPr/>
        </p:nvSpPr>
        <p:spPr>
          <a:xfrm>
            <a:off x="5086873" y="303684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楕円 83"/>
          <p:cNvSpPr/>
          <p:nvPr/>
        </p:nvSpPr>
        <p:spPr>
          <a:xfrm>
            <a:off x="5391764" y="308450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楕円 84"/>
          <p:cNvSpPr/>
          <p:nvPr/>
        </p:nvSpPr>
        <p:spPr>
          <a:xfrm>
            <a:off x="5399714" y="362736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二等辺三角形 85"/>
          <p:cNvSpPr/>
          <p:nvPr/>
        </p:nvSpPr>
        <p:spPr>
          <a:xfrm>
            <a:off x="5202785" y="332219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右矢印 140"/>
          <p:cNvSpPr/>
          <p:nvPr/>
        </p:nvSpPr>
        <p:spPr>
          <a:xfrm>
            <a:off x="7592620" y="3177899"/>
            <a:ext cx="647700" cy="658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4364424" y="4369821"/>
            <a:ext cx="2348198" cy="400110"/>
          </a:xfrm>
          <a:prstGeom prst="rect">
            <a:avLst/>
          </a:prstGeom>
          <a:solidFill>
            <a:schemeClr val="bg1"/>
          </a:solidFill>
          <a:ln w="28575">
            <a:solidFill>
              <a:schemeClr val="accent2"/>
            </a:solidFill>
          </a:ln>
        </p:spPr>
        <p:txBody>
          <a:bodyPr wrap="square" rtlCol="0">
            <a:spAutoFit/>
            <a:scene3d>
              <a:camera prst="orthographicFront"/>
              <a:lightRig rig="threePt" dir="t"/>
            </a:scene3d>
            <a:sp3d contourW="12700">
              <a:contourClr>
                <a:schemeClr val="accent1"/>
              </a:contourClr>
            </a:sp3d>
          </a:bodyPr>
          <a:lstStyle/>
          <a:p>
            <a:pPr algn="ctr"/>
            <a:r>
              <a:rPr kumimoji="1" lang="ja-JP" altLang="en-US" sz="2000" b="1" dirty="0" smtClean="0">
                <a:solidFill>
                  <a:schemeClr val="accent2"/>
                </a:solidFill>
              </a:rPr>
              <a:t>常に最良解を参照</a:t>
            </a:r>
            <a:endParaRPr kumimoji="1" lang="ja-JP" altLang="en-US" sz="2000" b="1" dirty="0">
              <a:solidFill>
                <a:schemeClr val="accent2"/>
              </a:solidFill>
            </a:endParaRPr>
          </a:p>
        </p:txBody>
      </p:sp>
      <p:sp>
        <p:nvSpPr>
          <p:cNvPr id="144" name="テキスト ボックス 143"/>
          <p:cNvSpPr txBox="1"/>
          <p:nvPr/>
        </p:nvSpPr>
        <p:spPr>
          <a:xfrm>
            <a:off x="586772" y="4512691"/>
            <a:ext cx="2958527"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提案手法での変更点</a:t>
            </a:r>
            <a:endParaRPr kumimoji="1" lang="ja-JP" altLang="en-US" sz="2400" b="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54" name="正方形/長方形 153"/>
              <p:cNvSpPr/>
              <p:nvPr/>
            </p:nvSpPr>
            <p:spPr>
              <a:xfrm>
                <a:off x="5818134" y="1570021"/>
                <a:ext cx="1370183" cy="369332"/>
              </a:xfrm>
              <a:prstGeom prst="rect">
                <a:avLst/>
              </a:prstGeom>
            </p:spPr>
            <p:txBody>
              <a:bodyPr wrap="none">
                <a:spAutoFit/>
              </a:bodyPr>
              <a:lstStyle/>
              <a:p>
                <a:r>
                  <a:rPr lang="en-US" altLang="ja-JP" dirty="0" smtClean="0"/>
                  <a:t>:</a:t>
                </a:r>
                <a:r>
                  <a:rPr lang="ja-JP" altLang="en-US" dirty="0" smtClean="0"/>
                  <a:t>最</a:t>
                </a:r>
                <a14:m>
                  <m:oMath xmlns:m="http://schemas.openxmlformats.org/officeDocument/2006/math">
                    <m:r>
                      <a:rPr lang="ja-JP" altLang="en-US" i="1" smtClean="0">
                        <a:latin typeface="Cambria Math" panose="02040503050406030204" pitchFamily="18" charset="0"/>
                      </a:rPr>
                      <m:t>良</m:t>
                    </m:r>
                    <m:r>
                      <a:rPr lang="ja-JP" altLang="en-US" i="1">
                        <a:latin typeface="Cambria Math" panose="02040503050406030204" pitchFamily="18" charset="0"/>
                      </a:rPr>
                      <m:t>個体</m:t>
                    </m:r>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𝑥</m:t>
                        </m:r>
                      </m:e>
                      <m:sub>
                        <m:r>
                          <a:rPr lang="en-US" altLang="ja-JP">
                            <a:latin typeface="Cambria Math" panose="02040503050406030204" pitchFamily="18" charset="0"/>
                          </a:rPr>
                          <m:t>∗</m:t>
                        </m:r>
                      </m:sub>
                    </m:sSub>
                  </m:oMath>
                </a14:m>
                <a:endParaRPr lang="ja-JP" altLang="en-US" dirty="0"/>
              </a:p>
            </p:txBody>
          </p:sp>
        </mc:Choice>
        <mc:Fallback xmlns="">
          <p:sp>
            <p:nvSpPr>
              <p:cNvPr id="154" name="正方形/長方形 153"/>
              <p:cNvSpPr>
                <a:spLocks noRot="1" noChangeAspect="1" noMove="1" noResize="1" noEditPoints="1" noAdjustHandles="1" noChangeArrowheads="1" noChangeShapeType="1" noTextEdit="1"/>
              </p:cNvSpPr>
              <p:nvPr/>
            </p:nvSpPr>
            <p:spPr>
              <a:xfrm>
                <a:off x="5818134" y="1570021"/>
                <a:ext cx="1370183" cy="369332"/>
              </a:xfrm>
              <a:prstGeom prst="rect">
                <a:avLst/>
              </a:prstGeom>
              <a:blipFill>
                <a:blip r:embed="rId4"/>
                <a:stretch>
                  <a:fillRect l="-3556" t="-11667" b="-28333"/>
                </a:stretch>
              </a:blipFill>
            </p:spPr>
            <p:txBody>
              <a:bodyPr/>
              <a:lstStyle/>
              <a:p>
                <a:r>
                  <a:rPr lang="ja-JP" altLang="en-US">
                    <a:noFill/>
                  </a:rPr>
                  <a:t> </a:t>
                </a:r>
              </a:p>
            </p:txBody>
          </p:sp>
        </mc:Fallback>
      </mc:AlternateContent>
      <p:sp>
        <p:nvSpPr>
          <p:cNvPr id="155" name="二等辺三角形 154"/>
          <p:cNvSpPr/>
          <p:nvPr/>
        </p:nvSpPr>
        <p:spPr>
          <a:xfrm>
            <a:off x="5646069" y="164635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楕円 155"/>
          <p:cNvSpPr/>
          <p:nvPr/>
        </p:nvSpPr>
        <p:spPr>
          <a:xfrm>
            <a:off x="5651605" y="139914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正方形/長方形 156"/>
          <p:cNvSpPr/>
          <p:nvPr/>
        </p:nvSpPr>
        <p:spPr>
          <a:xfrm>
            <a:off x="5810592" y="1310912"/>
            <a:ext cx="696024" cy="369332"/>
          </a:xfrm>
          <a:prstGeom prst="rect">
            <a:avLst/>
          </a:prstGeom>
        </p:spPr>
        <p:txBody>
          <a:bodyPr wrap="none">
            <a:spAutoFit/>
          </a:bodyPr>
          <a:lstStyle/>
          <a:p>
            <a:r>
              <a:rPr lang="en-US" altLang="ja-JP" dirty="0" smtClean="0"/>
              <a:t>:</a:t>
            </a:r>
            <a:r>
              <a:rPr lang="ja-JP" altLang="en-US" dirty="0" smtClean="0"/>
              <a:t>個体</a:t>
            </a:r>
            <a:endParaRPr lang="ja-JP" altLang="en-US" dirty="0"/>
          </a:p>
        </p:txBody>
      </p:sp>
      <p:sp>
        <p:nvSpPr>
          <p:cNvPr id="158" name="テキスト ボックス 157"/>
          <p:cNvSpPr txBox="1"/>
          <p:nvPr/>
        </p:nvSpPr>
        <p:spPr>
          <a:xfrm>
            <a:off x="622873" y="1509956"/>
            <a:ext cx="3427987" cy="1569660"/>
          </a:xfrm>
          <a:prstGeom prst="rect">
            <a:avLst/>
          </a:prstGeom>
          <a:noFill/>
        </p:spPr>
        <p:txBody>
          <a:bodyPr wrap="square" rtlCol="0">
            <a:spAutoFit/>
          </a:bodyPr>
          <a:lstStyle/>
          <a:p>
            <a:r>
              <a:rPr lang="ja-JP" altLang="en-US" sz="2400" b="1" dirty="0">
                <a:solidFill>
                  <a:schemeClr val="tx1">
                    <a:lumMod val="75000"/>
                    <a:lumOff val="25000"/>
                  </a:schemeClr>
                </a:solidFill>
              </a:rPr>
              <a:t>従来</a:t>
            </a:r>
            <a:r>
              <a:rPr kumimoji="1" lang="ja-JP" altLang="en-US" sz="2400" b="1" dirty="0" smtClean="0">
                <a:solidFill>
                  <a:schemeClr val="tx1">
                    <a:lumMod val="75000"/>
                    <a:lumOff val="25000"/>
                  </a:schemeClr>
                </a:solidFill>
              </a:rPr>
              <a:t>手法での問題点</a:t>
            </a:r>
            <a:endParaRPr kumimoji="1" lang="en-US" altLang="ja-JP" sz="2400" b="1" dirty="0" smtClean="0">
              <a:solidFill>
                <a:schemeClr val="tx1">
                  <a:lumMod val="75000"/>
                  <a:lumOff val="25000"/>
                </a:schemeClr>
              </a:solidFill>
            </a:endParaRPr>
          </a:p>
          <a:p>
            <a:endParaRPr lang="en-US" altLang="ja-JP" sz="1200" dirty="0" smtClean="0">
              <a:solidFill>
                <a:schemeClr val="tx1">
                  <a:lumMod val="75000"/>
                  <a:lumOff val="25000"/>
                </a:schemeClr>
              </a:solidFill>
            </a:endParaRPr>
          </a:p>
          <a:p>
            <a:r>
              <a:rPr lang="ja-JP" altLang="en-US" sz="2000" dirty="0" smtClean="0">
                <a:solidFill>
                  <a:schemeClr val="tx1">
                    <a:lumMod val="75000"/>
                    <a:lumOff val="25000"/>
                  </a:schemeClr>
                </a:solidFill>
              </a:rPr>
              <a:t>局所解に留まらず，</a:t>
            </a:r>
            <a:r>
              <a:rPr lang="en-US" altLang="ja-JP" sz="2000" dirty="0" smtClean="0">
                <a:solidFill>
                  <a:schemeClr val="tx1">
                    <a:lumMod val="75000"/>
                    <a:lumOff val="25000"/>
                  </a:schemeClr>
                </a:solidFill>
              </a:rPr>
              <a:t/>
            </a:r>
            <a:br>
              <a:rPr lang="en-US" altLang="ja-JP" sz="2000" dirty="0" smtClean="0">
                <a:solidFill>
                  <a:schemeClr val="tx1">
                    <a:lumMod val="75000"/>
                    <a:lumOff val="25000"/>
                  </a:schemeClr>
                </a:solidFill>
              </a:rPr>
            </a:br>
            <a:r>
              <a:rPr lang="ja-JP" altLang="en-US" sz="2000" dirty="0" smtClean="0">
                <a:solidFill>
                  <a:schemeClr val="tx1">
                    <a:lumMod val="75000"/>
                    <a:lumOff val="25000"/>
                  </a:schemeClr>
                </a:solidFill>
              </a:rPr>
              <a:t>最適解</a:t>
            </a:r>
            <a:r>
              <a:rPr lang="ja-JP" altLang="en-US" sz="2000" dirty="0">
                <a:solidFill>
                  <a:schemeClr val="tx1">
                    <a:lumMod val="75000"/>
                    <a:lumOff val="25000"/>
                  </a:schemeClr>
                </a:solidFill>
              </a:rPr>
              <a:t>に</a:t>
            </a:r>
            <a:r>
              <a:rPr lang="ja-JP" altLang="en-US" sz="2000" dirty="0" smtClean="0">
                <a:solidFill>
                  <a:schemeClr val="tx1">
                    <a:lumMod val="75000"/>
                    <a:lumOff val="25000"/>
                  </a:schemeClr>
                </a:solidFill>
              </a:rPr>
              <a:t>収束</a:t>
            </a:r>
            <a:r>
              <a:rPr lang="en-US" altLang="ja-JP" sz="2000" dirty="0" smtClean="0">
                <a:solidFill>
                  <a:schemeClr val="tx1">
                    <a:lumMod val="75000"/>
                    <a:lumOff val="25000"/>
                  </a:schemeClr>
                </a:solidFill>
              </a:rPr>
              <a:t/>
            </a:r>
            <a:br>
              <a:rPr lang="en-US" altLang="ja-JP" sz="2000" dirty="0" smtClean="0">
                <a:solidFill>
                  <a:schemeClr val="tx1">
                    <a:lumMod val="75000"/>
                    <a:lumOff val="25000"/>
                  </a:schemeClr>
                </a:solidFill>
              </a:rPr>
            </a:br>
            <a:endParaRPr lang="en-US" altLang="ja-JP" sz="2000" dirty="0" smtClean="0">
              <a:solidFill>
                <a:schemeClr val="tx1">
                  <a:lumMod val="75000"/>
                  <a:lumOff val="25000"/>
                </a:schemeClr>
              </a:solidFill>
            </a:endParaRPr>
          </a:p>
        </p:txBody>
      </p:sp>
      <p:sp>
        <p:nvSpPr>
          <p:cNvPr id="159" name="正方形/長方形 158"/>
          <p:cNvSpPr/>
          <p:nvPr/>
        </p:nvSpPr>
        <p:spPr>
          <a:xfrm>
            <a:off x="371031" y="2975209"/>
            <a:ext cx="3351410" cy="707886"/>
          </a:xfrm>
          <a:prstGeom prst="rect">
            <a:avLst/>
          </a:prstGeom>
        </p:spPr>
        <p:txBody>
          <a:bodyPr wrap="square">
            <a:spAutoFit/>
          </a:bodyPr>
          <a:lstStyle/>
          <a:p>
            <a:r>
              <a:rPr lang="ja-JP" altLang="en-US" sz="2000" dirty="0">
                <a:solidFill>
                  <a:schemeClr val="tx1">
                    <a:lumMod val="75000"/>
                    <a:lumOff val="25000"/>
                  </a:schemeClr>
                </a:solidFill>
              </a:rPr>
              <a:t>→ </a:t>
            </a:r>
            <a:r>
              <a:rPr lang="ja-JP" altLang="en-US" sz="2000" u="sng" dirty="0">
                <a:solidFill>
                  <a:schemeClr val="accent5"/>
                </a:solidFill>
              </a:rPr>
              <a:t>適切な探索範囲</a:t>
            </a:r>
            <a:r>
              <a:rPr lang="ja-JP" altLang="en-US" sz="2000" dirty="0" smtClean="0">
                <a:solidFill>
                  <a:schemeClr val="tx1">
                    <a:lumMod val="75000"/>
                    <a:lumOff val="25000"/>
                  </a:schemeClr>
                </a:solidFill>
              </a:rPr>
              <a:t>を与える</a:t>
            </a:r>
            <a:r>
              <a:rPr lang="en-US" altLang="ja-JP" sz="2000" dirty="0" smtClean="0">
                <a:solidFill>
                  <a:schemeClr val="tx1">
                    <a:lumMod val="75000"/>
                    <a:lumOff val="25000"/>
                  </a:schemeClr>
                </a:solidFill>
              </a:rPr>
              <a:t/>
            </a:r>
            <a:br>
              <a:rPr lang="en-US" altLang="ja-JP" sz="2000" dirty="0" smtClean="0">
                <a:solidFill>
                  <a:schemeClr val="tx1">
                    <a:lumMod val="75000"/>
                    <a:lumOff val="25000"/>
                  </a:schemeClr>
                </a:solidFill>
              </a:rPr>
            </a:br>
            <a:r>
              <a:rPr lang="en-US" altLang="ja-JP" sz="2000" dirty="0" smtClean="0">
                <a:solidFill>
                  <a:schemeClr val="tx1">
                    <a:lumMod val="75000"/>
                    <a:lumOff val="25000"/>
                  </a:schemeClr>
                </a:solidFill>
              </a:rPr>
              <a:t>    </a:t>
            </a:r>
            <a:r>
              <a:rPr lang="ja-JP" altLang="en-US" sz="2000" dirty="0" smtClean="0">
                <a:solidFill>
                  <a:schemeClr val="tx1">
                    <a:lumMod val="75000"/>
                    <a:lumOff val="25000"/>
                  </a:schemeClr>
                </a:solidFill>
              </a:rPr>
              <a:t>こと</a:t>
            </a:r>
            <a:r>
              <a:rPr lang="ja-JP" altLang="en-US" sz="2000" dirty="0">
                <a:solidFill>
                  <a:schemeClr val="tx1">
                    <a:lumMod val="75000"/>
                    <a:lumOff val="25000"/>
                  </a:schemeClr>
                </a:solidFill>
              </a:rPr>
              <a:t>が重要</a:t>
            </a:r>
          </a:p>
        </p:txBody>
      </p:sp>
      <p:sp>
        <p:nvSpPr>
          <p:cNvPr id="171" name="テキスト ボックス 170"/>
          <p:cNvSpPr txBox="1"/>
          <p:nvPr/>
        </p:nvSpPr>
        <p:spPr>
          <a:xfrm>
            <a:off x="7060546" y="2370218"/>
            <a:ext cx="1623445" cy="830997"/>
          </a:xfrm>
          <a:prstGeom prst="rect">
            <a:avLst/>
          </a:prstGeom>
          <a:noFill/>
        </p:spPr>
        <p:txBody>
          <a:bodyPr wrap="square" rtlCol="0">
            <a:spAutoFit/>
          </a:bodyPr>
          <a:lstStyle/>
          <a:p>
            <a:pPr algn="ctr"/>
            <a:r>
              <a:rPr kumimoji="1" lang="ja-JP" altLang="en-US" sz="1600" b="1" dirty="0" smtClean="0">
                <a:solidFill>
                  <a:schemeClr val="tx1">
                    <a:lumMod val="75000"/>
                    <a:lumOff val="25000"/>
                  </a:schemeClr>
                </a:solidFill>
              </a:rPr>
              <a:t>探索領域</a:t>
            </a:r>
            <a:r>
              <a:rPr kumimoji="1" lang="en-US" altLang="ja-JP" sz="1600" b="1" dirty="0" smtClean="0">
                <a:solidFill>
                  <a:schemeClr val="tx1">
                    <a:lumMod val="75000"/>
                    <a:lumOff val="25000"/>
                  </a:schemeClr>
                </a:solidFill>
              </a:rPr>
              <a:t/>
            </a:r>
            <a:br>
              <a:rPr kumimoji="1" lang="en-US" altLang="ja-JP" sz="1600" b="1" dirty="0" smtClean="0">
                <a:solidFill>
                  <a:schemeClr val="tx1">
                    <a:lumMod val="75000"/>
                    <a:lumOff val="25000"/>
                  </a:schemeClr>
                </a:solidFill>
              </a:rPr>
            </a:br>
            <a:r>
              <a:rPr kumimoji="1" lang="ja-JP" altLang="en-US" sz="1600" b="1" dirty="0" smtClean="0">
                <a:solidFill>
                  <a:schemeClr val="tx1">
                    <a:lumMod val="75000"/>
                    <a:lumOff val="25000"/>
                  </a:schemeClr>
                </a:solidFill>
              </a:rPr>
              <a:t>の分割</a:t>
            </a:r>
            <a:r>
              <a:rPr kumimoji="1" lang="en-US" altLang="ja-JP" sz="1600" b="1" dirty="0" smtClean="0">
                <a:solidFill>
                  <a:schemeClr val="tx1">
                    <a:lumMod val="75000"/>
                    <a:lumOff val="25000"/>
                  </a:schemeClr>
                </a:solidFill>
              </a:rPr>
              <a:t/>
            </a:r>
            <a:br>
              <a:rPr kumimoji="1" lang="en-US" altLang="ja-JP" sz="1600" b="1" dirty="0" smtClean="0">
                <a:solidFill>
                  <a:schemeClr val="tx1">
                    <a:lumMod val="75000"/>
                    <a:lumOff val="25000"/>
                  </a:schemeClr>
                </a:solidFill>
              </a:rPr>
            </a:br>
            <a:r>
              <a:rPr kumimoji="1" lang="en-US" altLang="ja-JP" sz="1600" b="1" dirty="0" smtClean="0">
                <a:solidFill>
                  <a:schemeClr val="tx1">
                    <a:lumMod val="75000"/>
                    <a:lumOff val="25000"/>
                  </a:schemeClr>
                </a:solidFill>
              </a:rPr>
              <a:t>(</a:t>
            </a:r>
            <a:r>
              <a:rPr lang="en-US" altLang="ja-JP" sz="1600" b="1" dirty="0">
                <a:solidFill>
                  <a:schemeClr val="tx1">
                    <a:lumMod val="75000"/>
                    <a:lumOff val="25000"/>
                  </a:schemeClr>
                </a:solidFill>
              </a:rPr>
              <a:t>Niche </a:t>
            </a:r>
            <a:r>
              <a:rPr lang="en-US" altLang="ja-JP" sz="1600" b="1" dirty="0" smtClean="0">
                <a:solidFill>
                  <a:schemeClr val="tx1">
                    <a:lumMod val="75000"/>
                    <a:lumOff val="25000"/>
                  </a:schemeClr>
                </a:solidFill>
              </a:rPr>
              <a:t>Radius</a:t>
            </a:r>
            <a:r>
              <a:rPr kumimoji="1" lang="en-US" altLang="ja-JP" sz="1600" b="1" dirty="0" smtClean="0">
                <a:solidFill>
                  <a:schemeClr val="tx1">
                    <a:lumMod val="75000"/>
                    <a:lumOff val="25000"/>
                  </a:schemeClr>
                </a:solidFill>
              </a:rPr>
              <a:t>)</a:t>
            </a:r>
            <a:endParaRPr kumimoji="1" lang="ja-JP" altLang="en-US" sz="1600" b="1" dirty="0">
              <a:solidFill>
                <a:schemeClr val="tx1">
                  <a:lumMod val="75000"/>
                  <a:lumOff val="25000"/>
                </a:schemeClr>
              </a:solidFill>
            </a:endParaRPr>
          </a:p>
        </p:txBody>
      </p:sp>
      <p:sp>
        <p:nvSpPr>
          <p:cNvPr id="172" name="正方形/長方形 171"/>
          <p:cNvSpPr/>
          <p:nvPr/>
        </p:nvSpPr>
        <p:spPr>
          <a:xfrm>
            <a:off x="8587079" y="131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正方形/長方形 172"/>
          <p:cNvSpPr/>
          <p:nvPr/>
        </p:nvSpPr>
        <p:spPr>
          <a:xfrm>
            <a:off x="8587079" y="239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正方形/長方形 173"/>
          <p:cNvSpPr/>
          <p:nvPr/>
        </p:nvSpPr>
        <p:spPr>
          <a:xfrm>
            <a:off x="8587079" y="347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正方形/長方形 174"/>
          <p:cNvSpPr/>
          <p:nvPr/>
        </p:nvSpPr>
        <p:spPr>
          <a:xfrm>
            <a:off x="9665327" y="131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正方形/長方形 175"/>
          <p:cNvSpPr/>
          <p:nvPr/>
        </p:nvSpPr>
        <p:spPr>
          <a:xfrm>
            <a:off x="9665327" y="239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p:cNvSpPr/>
          <p:nvPr/>
        </p:nvSpPr>
        <p:spPr>
          <a:xfrm>
            <a:off x="9665327" y="347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p:cNvSpPr/>
          <p:nvPr/>
        </p:nvSpPr>
        <p:spPr>
          <a:xfrm>
            <a:off x="10746828" y="131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p:cNvSpPr/>
          <p:nvPr/>
        </p:nvSpPr>
        <p:spPr>
          <a:xfrm>
            <a:off x="10746828" y="239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正方形/長方形 179"/>
          <p:cNvSpPr/>
          <p:nvPr/>
        </p:nvSpPr>
        <p:spPr>
          <a:xfrm>
            <a:off x="10746828" y="347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楕円 180"/>
          <p:cNvSpPr/>
          <p:nvPr/>
        </p:nvSpPr>
        <p:spPr>
          <a:xfrm>
            <a:off x="11448958" y="150380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楕円 182"/>
          <p:cNvSpPr/>
          <p:nvPr/>
        </p:nvSpPr>
        <p:spPr>
          <a:xfrm>
            <a:off x="9936203" y="150380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楕円 184"/>
          <p:cNvSpPr/>
          <p:nvPr/>
        </p:nvSpPr>
        <p:spPr>
          <a:xfrm>
            <a:off x="10280364" y="315847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楕円 185"/>
          <p:cNvSpPr/>
          <p:nvPr/>
        </p:nvSpPr>
        <p:spPr>
          <a:xfrm>
            <a:off x="10432764" y="365377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楕円 186"/>
          <p:cNvSpPr/>
          <p:nvPr/>
        </p:nvSpPr>
        <p:spPr>
          <a:xfrm>
            <a:off x="10044136" y="409935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楕円 187"/>
          <p:cNvSpPr/>
          <p:nvPr/>
        </p:nvSpPr>
        <p:spPr>
          <a:xfrm>
            <a:off x="9804114" y="357757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楕円 188"/>
          <p:cNvSpPr/>
          <p:nvPr/>
        </p:nvSpPr>
        <p:spPr>
          <a:xfrm>
            <a:off x="9804114" y="265364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二等辺三角形 189"/>
          <p:cNvSpPr/>
          <p:nvPr/>
        </p:nvSpPr>
        <p:spPr>
          <a:xfrm>
            <a:off x="9232150" y="2020546"/>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二等辺三角形 190"/>
          <p:cNvSpPr/>
          <p:nvPr/>
        </p:nvSpPr>
        <p:spPr>
          <a:xfrm>
            <a:off x="8889715" y="4055570"/>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二等辺三角形 191"/>
          <p:cNvSpPr/>
          <p:nvPr/>
        </p:nvSpPr>
        <p:spPr>
          <a:xfrm>
            <a:off x="10443179" y="4211571"/>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二等辺三角形 192"/>
          <p:cNvSpPr/>
          <p:nvPr/>
        </p:nvSpPr>
        <p:spPr>
          <a:xfrm>
            <a:off x="10443179" y="1953071"/>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二等辺三角形 193"/>
          <p:cNvSpPr/>
          <p:nvPr/>
        </p:nvSpPr>
        <p:spPr>
          <a:xfrm>
            <a:off x="10488435" y="2505547"/>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二等辺三角形 195"/>
          <p:cNvSpPr/>
          <p:nvPr/>
        </p:nvSpPr>
        <p:spPr>
          <a:xfrm>
            <a:off x="10845986" y="400690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二等辺三角形 196"/>
          <p:cNvSpPr/>
          <p:nvPr/>
        </p:nvSpPr>
        <p:spPr>
          <a:xfrm>
            <a:off x="11021504" y="1676578"/>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楕円 197"/>
          <p:cNvSpPr/>
          <p:nvPr/>
        </p:nvSpPr>
        <p:spPr>
          <a:xfrm>
            <a:off x="11286736" y="355832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9" name="直線矢印コネクタ 198"/>
          <p:cNvCxnSpPr>
            <a:stCxn id="197" idx="5"/>
          </p:cNvCxnSpPr>
          <p:nvPr/>
        </p:nvCxnSpPr>
        <p:spPr>
          <a:xfrm flipV="1">
            <a:off x="11156504" y="1432408"/>
            <a:ext cx="670324" cy="33417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p:nvPr/>
        </p:nvCxnSpPr>
        <p:spPr>
          <a:xfrm flipV="1">
            <a:off x="10932060" y="3372039"/>
            <a:ext cx="668670" cy="734539"/>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p:nvPr/>
        </p:nvCxnSpPr>
        <p:spPr>
          <a:xfrm flipH="1" flipV="1">
            <a:off x="9849185" y="1428699"/>
            <a:ext cx="663385" cy="646414"/>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p:nvPr/>
        </p:nvCxnSpPr>
        <p:spPr>
          <a:xfrm flipH="1">
            <a:off x="9621033" y="2639855"/>
            <a:ext cx="958824" cy="136146"/>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5" name="直線矢印コネクタ 204"/>
          <p:cNvCxnSpPr>
            <a:stCxn id="194" idx="5"/>
          </p:cNvCxnSpPr>
          <p:nvPr/>
        </p:nvCxnSpPr>
        <p:spPr>
          <a:xfrm flipH="1">
            <a:off x="10199872" y="2595547"/>
            <a:ext cx="423563" cy="107706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6" name="直線矢印コネクタ 205"/>
          <p:cNvCxnSpPr/>
          <p:nvPr/>
        </p:nvCxnSpPr>
        <p:spPr>
          <a:xfrm flipH="1" flipV="1">
            <a:off x="9849185" y="4129504"/>
            <a:ext cx="676357" cy="21071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7" name="直線矢印コネクタ 206"/>
          <p:cNvCxnSpPr>
            <a:stCxn id="192" idx="1"/>
          </p:cNvCxnSpPr>
          <p:nvPr/>
        </p:nvCxnSpPr>
        <p:spPr>
          <a:xfrm flipH="1" flipV="1">
            <a:off x="9595297" y="3380982"/>
            <a:ext cx="892882" cy="920589"/>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a:stCxn id="192" idx="0"/>
          </p:cNvCxnSpPr>
          <p:nvPr/>
        </p:nvCxnSpPr>
        <p:spPr>
          <a:xfrm flipH="1" flipV="1">
            <a:off x="10516907" y="3423789"/>
            <a:ext cx="16272" cy="787782"/>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3" name="テキスト ボックス 142"/>
          <p:cNvSpPr txBox="1"/>
          <p:nvPr/>
        </p:nvSpPr>
        <p:spPr>
          <a:xfrm>
            <a:off x="8452049" y="4497811"/>
            <a:ext cx="3534834" cy="400110"/>
          </a:xfrm>
          <a:prstGeom prst="rect">
            <a:avLst/>
          </a:prstGeom>
          <a:solidFill>
            <a:schemeClr val="bg1"/>
          </a:solidFill>
          <a:ln w="28575">
            <a:solidFill>
              <a:schemeClr val="accent2"/>
            </a:solidFill>
          </a:ln>
        </p:spPr>
        <p:txBody>
          <a:bodyPr wrap="square" rtlCol="0">
            <a:spAutoFit/>
            <a:scene3d>
              <a:camera prst="orthographicFront"/>
              <a:lightRig rig="threePt" dir="t"/>
            </a:scene3d>
            <a:sp3d contourW="12700">
              <a:contourClr>
                <a:schemeClr val="accent1"/>
              </a:contourClr>
            </a:sp3d>
          </a:bodyPr>
          <a:lstStyle/>
          <a:p>
            <a:pPr algn="ctr"/>
            <a:r>
              <a:rPr kumimoji="1" lang="ja-JP" altLang="en-US" sz="2000" b="1" dirty="0" smtClean="0">
                <a:solidFill>
                  <a:schemeClr val="accent2"/>
                </a:solidFill>
              </a:rPr>
              <a:t>分割した領域の最良解を参照</a:t>
            </a:r>
            <a:endParaRPr kumimoji="1" lang="ja-JP" altLang="en-US" sz="2000" b="1" dirty="0">
              <a:solidFill>
                <a:schemeClr val="accent2"/>
              </a:solidFill>
            </a:endParaRPr>
          </a:p>
        </p:txBody>
      </p:sp>
      <p:sp>
        <p:nvSpPr>
          <p:cNvPr id="209" name="二等辺三角形 208"/>
          <p:cNvSpPr/>
          <p:nvPr/>
        </p:nvSpPr>
        <p:spPr>
          <a:xfrm>
            <a:off x="9469650" y="2680131"/>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二等辺三角形 210"/>
          <p:cNvSpPr/>
          <p:nvPr/>
        </p:nvSpPr>
        <p:spPr>
          <a:xfrm>
            <a:off x="11536822" y="317546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楕円 211"/>
          <p:cNvSpPr/>
          <p:nvPr/>
        </p:nvSpPr>
        <p:spPr>
          <a:xfrm>
            <a:off x="9690337" y="130392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楕円 212"/>
          <p:cNvSpPr/>
          <p:nvPr/>
        </p:nvSpPr>
        <p:spPr>
          <a:xfrm>
            <a:off x="9412448" y="325603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楕円 213"/>
          <p:cNvSpPr/>
          <p:nvPr/>
        </p:nvSpPr>
        <p:spPr>
          <a:xfrm>
            <a:off x="9677092" y="400690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楕円 214"/>
          <p:cNvSpPr/>
          <p:nvPr/>
        </p:nvSpPr>
        <p:spPr>
          <a:xfrm>
            <a:off x="10471371" y="324607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楕円 215"/>
          <p:cNvSpPr/>
          <p:nvPr/>
        </p:nvSpPr>
        <p:spPr>
          <a:xfrm>
            <a:off x="10079973" y="364568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楕円 216"/>
          <p:cNvSpPr/>
          <p:nvPr/>
        </p:nvSpPr>
        <p:spPr>
          <a:xfrm>
            <a:off x="11662561" y="138197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楕円 217"/>
          <p:cNvSpPr/>
          <p:nvPr/>
        </p:nvSpPr>
        <p:spPr>
          <a:xfrm>
            <a:off x="9177503" y="2646306"/>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楕円 218"/>
          <p:cNvSpPr/>
          <p:nvPr/>
        </p:nvSpPr>
        <p:spPr>
          <a:xfrm>
            <a:off x="8997503" y="1554080"/>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楕円 219"/>
          <p:cNvSpPr/>
          <p:nvPr/>
        </p:nvSpPr>
        <p:spPr>
          <a:xfrm>
            <a:off x="9014293" y="3740493"/>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楕円 220"/>
          <p:cNvSpPr/>
          <p:nvPr/>
        </p:nvSpPr>
        <p:spPr>
          <a:xfrm>
            <a:off x="10168851" y="4281323"/>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楕円 221"/>
          <p:cNvSpPr/>
          <p:nvPr/>
        </p:nvSpPr>
        <p:spPr>
          <a:xfrm>
            <a:off x="11127173" y="4122590"/>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楕円 222"/>
          <p:cNvSpPr/>
          <p:nvPr/>
        </p:nvSpPr>
        <p:spPr>
          <a:xfrm>
            <a:off x="11482561" y="2902726"/>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楕円 223"/>
          <p:cNvSpPr/>
          <p:nvPr/>
        </p:nvSpPr>
        <p:spPr>
          <a:xfrm>
            <a:off x="11196736" y="193881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楕円 224"/>
          <p:cNvSpPr/>
          <p:nvPr/>
        </p:nvSpPr>
        <p:spPr>
          <a:xfrm>
            <a:off x="10206736" y="2111545"/>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楕円 225"/>
          <p:cNvSpPr/>
          <p:nvPr/>
        </p:nvSpPr>
        <p:spPr>
          <a:xfrm>
            <a:off x="10248486" y="2436624"/>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テキスト ボックス 226"/>
          <p:cNvSpPr txBox="1"/>
          <p:nvPr/>
        </p:nvSpPr>
        <p:spPr>
          <a:xfrm>
            <a:off x="10743334" y="2454049"/>
            <a:ext cx="1192026" cy="369332"/>
          </a:xfrm>
          <a:prstGeom prst="rect">
            <a:avLst/>
          </a:prstGeom>
          <a:noFill/>
        </p:spPr>
        <p:txBody>
          <a:bodyPr wrap="square" rtlCol="0">
            <a:spAutoFit/>
          </a:bodyPr>
          <a:lstStyle/>
          <a:p>
            <a:r>
              <a:rPr kumimoji="1" lang="ja-JP" altLang="en-US" b="1" dirty="0" smtClean="0">
                <a:solidFill>
                  <a:schemeClr val="accent5"/>
                </a:solidFill>
              </a:rPr>
              <a:t>大域探索</a:t>
            </a:r>
            <a:endParaRPr kumimoji="1" lang="ja-JP" altLang="en-US" b="1" dirty="0">
              <a:solidFill>
                <a:schemeClr val="accent5"/>
              </a:solidFill>
            </a:endParaRPr>
          </a:p>
        </p:txBody>
      </p:sp>
      <p:sp>
        <p:nvSpPr>
          <p:cNvPr id="228" name="テキスト ボックス 227"/>
          <p:cNvSpPr txBox="1"/>
          <p:nvPr/>
        </p:nvSpPr>
        <p:spPr>
          <a:xfrm>
            <a:off x="8598280" y="2930051"/>
            <a:ext cx="1192026" cy="369332"/>
          </a:xfrm>
          <a:prstGeom prst="rect">
            <a:avLst/>
          </a:prstGeom>
          <a:noFill/>
        </p:spPr>
        <p:txBody>
          <a:bodyPr wrap="square" rtlCol="0">
            <a:spAutoFit/>
          </a:bodyPr>
          <a:lstStyle/>
          <a:p>
            <a:r>
              <a:rPr lang="ja-JP" altLang="en-US" b="1" dirty="0">
                <a:solidFill>
                  <a:srgbClr val="00B050"/>
                </a:solidFill>
              </a:rPr>
              <a:t>局所</a:t>
            </a:r>
            <a:r>
              <a:rPr kumimoji="1" lang="ja-JP" altLang="en-US" b="1" dirty="0" smtClean="0">
                <a:solidFill>
                  <a:srgbClr val="00B050"/>
                </a:solidFill>
              </a:rPr>
              <a:t>探索</a:t>
            </a:r>
            <a:endParaRPr kumimoji="1" lang="ja-JP" altLang="en-US" b="1" dirty="0">
              <a:solidFill>
                <a:srgbClr val="00B050"/>
              </a:solidFill>
            </a:endParaRPr>
          </a:p>
        </p:txBody>
      </p:sp>
    </p:spTree>
    <p:extLst>
      <p:ext uri="{BB962C8B-B14F-4D97-AF65-F5344CB8AC3E}">
        <p14:creationId xmlns:p14="http://schemas.microsoft.com/office/powerpoint/2010/main" val="74674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fade">
                                      <p:cBhvr>
                                        <p:cTn id="28" dur="500"/>
                                        <p:tgtEl>
                                          <p:spTgt spid="82"/>
                                        </p:tgtEl>
                                      </p:cBhvr>
                                    </p:animEffect>
                                  </p:childTnLst>
                                </p:cTn>
                              </p:par>
                              <p:par>
                                <p:cTn id="29" presetID="1" presetClass="emph" presetSubtype="2" fill="hold" nodeType="withEffect">
                                  <p:stCondLst>
                                    <p:cond delay="0"/>
                                  </p:stCondLst>
                                  <p:childTnLst>
                                    <p:animClr clrSpc="rgb" dir="cw">
                                      <p:cBhvr>
                                        <p:cTn id="30" dur="500" fill="hold"/>
                                        <p:tgtEl>
                                          <p:spTgt spid="40"/>
                                        </p:tgtEl>
                                        <p:attrNameLst>
                                          <p:attrName>fillcolor</p:attrName>
                                        </p:attrNameLst>
                                      </p:cBhvr>
                                      <p:to>
                                        <a:srgbClr val="F5B5A7"/>
                                      </p:to>
                                    </p:animClr>
                                    <p:set>
                                      <p:cBhvr>
                                        <p:cTn id="31" dur="500" fill="hold"/>
                                        <p:tgtEl>
                                          <p:spTgt spid="40"/>
                                        </p:tgtEl>
                                        <p:attrNameLst>
                                          <p:attrName>fill.type</p:attrName>
                                        </p:attrNameLst>
                                      </p:cBhvr>
                                      <p:to>
                                        <p:strVal val="solid"/>
                                      </p:to>
                                    </p:set>
                                    <p:set>
                                      <p:cBhvr>
                                        <p:cTn id="32" dur="500" fill="hold"/>
                                        <p:tgtEl>
                                          <p:spTgt spid="40"/>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17"/>
                                        </p:tgtEl>
                                        <p:attrNameLst>
                                          <p:attrName>fillcolor</p:attrName>
                                        </p:attrNameLst>
                                      </p:cBhvr>
                                      <p:to>
                                        <a:srgbClr val="F5B5A7"/>
                                      </p:to>
                                    </p:animClr>
                                    <p:set>
                                      <p:cBhvr>
                                        <p:cTn id="35" dur="500" fill="hold"/>
                                        <p:tgtEl>
                                          <p:spTgt spid="17"/>
                                        </p:tgtEl>
                                        <p:attrNameLst>
                                          <p:attrName>fill.type</p:attrName>
                                        </p:attrNameLst>
                                      </p:cBhvr>
                                      <p:to>
                                        <p:strVal val="solid"/>
                                      </p:to>
                                    </p:set>
                                    <p:set>
                                      <p:cBhvr>
                                        <p:cTn id="36" dur="500" fill="hold"/>
                                        <p:tgtEl>
                                          <p:spTgt spid="17"/>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500" fill="hold"/>
                                        <p:tgtEl>
                                          <p:spTgt spid="41"/>
                                        </p:tgtEl>
                                        <p:attrNameLst>
                                          <p:attrName>fillcolor</p:attrName>
                                        </p:attrNameLst>
                                      </p:cBhvr>
                                      <p:to>
                                        <a:srgbClr val="F5B5A7"/>
                                      </p:to>
                                    </p:animClr>
                                    <p:set>
                                      <p:cBhvr>
                                        <p:cTn id="39" dur="500" fill="hold"/>
                                        <p:tgtEl>
                                          <p:spTgt spid="41"/>
                                        </p:tgtEl>
                                        <p:attrNameLst>
                                          <p:attrName>fill.type</p:attrName>
                                        </p:attrNameLst>
                                      </p:cBhvr>
                                      <p:to>
                                        <p:strVal val="solid"/>
                                      </p:to>
                                    </p:set>
                                    <p:set>
                                      <p:cBhvr>
                                        <p:cTn id="40" dur="500" fill="hold"/>
                                        <p:tgtEl>
                                          <p:spTgt spid="41"/>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500" fill="hold"/>
                                        <p:tgtEl>
                                          <p:spTgt spid="19"/>
                                        </p:tgtEl>
                                        <p:attrNameLst>
                                          <p:attrName>fillcolor</p:attrName>
                                        </p:attrNameLst>
                                      </p:cBhvr>
                                      <p:to>
                                        <a:srgbClr val="F5B5A7"/>
                                      </p:to>
                                    </p:animClr>
                                    <p:set>
                                      <p:cBhvr>
                                        <p:cTn id="43" dur="500" fill="hold"/>
                                        <p:tgtEl>
                                          <p:spTgt spid="19"/>
                                        </p:tgtEl>
                                        <p:attrNameLst>
                                          <p:attrName>fill.type</p:attrName>
                                        </p:attrNameLst>
                                      </p:cBhvr>
                                      <p:to>
                                        <p:strVal val="solid"/>
                                      </p:to>
                                    </p:set>
                                    <p:set>
                                      <p:cBhvr>
                                        <p:cTn id="44" dur="500" fill="hold"/>
                                        <p:tgtEl>
                                          <p:spTgt spid="19"/>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99"/>
                                        </p:tgtEl>
                                        <p:attrNameLst>
                                          <p:attrName>style.visibility</p:attrName>
                                        </p:attrNameLst>
                                      </p:cBhvr>
                                      <p:to>
                                        <p:strVal val="visible"/>
                                      </p:to>
                                    </p:set>
                                    <p:animEffect transition="in" filter="fade">
                                      <p:cBhvr>
                                        <p:cTn id="49" dur="500"/>
                                        <p:tgtEl>
                                          <p:spTgt spid="199"/>
                                        </p:tgtEl>
                                      </p:cBhvr>
                                    </p:animEffect>
                                  </p:childTnLst>
                                </p:cTn>
                              </p:par>
                              <p:par>
                                <p:cTn id="50" presetID="10" presetClass="entr" presetSubtype="0" fill="hold" nodeType="withEffect">
                                  <p:stCondLst>
                                    <p:cond delay="0"/>
                                  </p:stCondLst>
                                  <p:childTnLst>
                                    <p:set>
                                      <p:cBhvr>
                                        <p:cTn id="51" dur="1" fill="hold">
                                          <p:stCondLst>
                                            <p:cond delay="0"/>
                                          </p:stCondLst>
                                        </p:cTn>
                                        <p:tgtEl>
                                          <p:spTgt spid="203"/>
                                        </p:tgtEl>
                                        <p:attrNameLst>
                                          <p:attrName>style.visibility</p:attrName>
                                        </p:attrNameLst>
                                      </p:cBhvr>
                                      <p:to>
                                        <p:strVal val="visible"/>
                                      </p:to>
                                    </p:set>
                                    <p:animEffect transition="in" filter="fade">
                                      <p:cBhvr>
                                        <p:cTn id="52" dur="500"/>
                                        <p:tgtEl>
                                          <p:spTgt spid="203"/>
                                        </p:tgtEl>
                                      </p:cBhvr>
                                    </p:animEffect>
                                  </p:childTnLst>
                                </p:cTn>
                              </p:par>
                              <p:par>
                                <p:cTn id="53" presetID="10" presetClass="entr" presetSubtype="0" fill="hold" nodeType="withEffect">
                                  <p:stCondLst>
                                    <p:cond delay="0"/>
                                  </p:stCondLst>
                                  <p:childTnLst>
                                    <p:set>
                                      <p:cBhvr>
                                        <p:cTn id="54" dur="1" fill="hold">
                                          <p:stCondLst>
                                            <p:cond delay="0"/>
                                          </p:stCondLst>
                                        </p:cTn>
                                        <p:tgtEl>
                                          <p:spTgt spid="204"/>
                                        </p:tgtEl>
                                        <p:attrNameLst>
                                          <p:attrName>style.visibility</p:attrName>
                                        </p:attrNameLst>
                                      </p:cBhvr>
                                      <p:to>
                                        <p:strVal val="visible"/>
                                      </p:to>
                                    </p:set>
                                    <p:animEffect transition="in" filter="fade">
                                      <p:cBhvr>
                                        <p:cTn id="55" dur="500"/>
                                        <p:tgtEl>
                                          <p:spTgt spid="204"/>
                                        </p:tgtEl>
                                      </p:cBhvr>
                                    </p:animEffect>
                                  </p:childTnLst>
                                </p:cTn>
                              </p:par>
                              <p:par>
                                <p:cTn id="56" presetID="10" presetClass="entr" presetSubtype="0" fill="hold" nodeType="withEffect">
                                  <p:stCondLst>
                                    <p:cond delay="0"/>
                                  </p:stCondLst>
                                  <p:childTnLst>
                                    <p:set>
                                      <p:cBhvr>
                                        <p:cTn id="57" dur="1" fill="hold">
                                          <p:stCondLst>
                                            <p:cond delay="0"/>
                                          </p:stCondLst>
                                        </p:cTn>
                                        <p:tgtEl>
                                          <p:spTgt spid="205"/>
                                        </p:tgtEl>
                                        <p:attrNameLst>
                                          <p:attrName>style.visibility</p:attrName>
                                        </p:attrNameLst>
                                      </p:cBhvr>
                                      <p:to>
                                        <p:strVal val="visible"/>
                                      </p:to>
                                    </p:set>
                                    <p:animEffect transition="in" filter="fade">
                                      <p:cBhvr>
                                        <p:cTn id="58" dur="500"/>
                                        <p:tgtEl>
                                          <p:spTgt spid="205"/>
                                        </p:tgtEl>
                                      </p:cBhvr>
                                    </p:animEffect>
                                  </p:childTnLst>
                                </p:cTn>
                              </p:par>
                              <p:par>
                                <p:cTn id="59" presetID="10" presetClass="entr" presetSubtype="0" fill="hold" nodeType="withEffect">
                                  <p:stCondLst>
                                    <p:cond delay="0"/>
                                  </p:stCondLst>
                                  <p:childTnLst>
                                    <p:set>
                                      <p:cBhvr>
                                        <p:cTn id="60" dur="1" fill="hold">
                                          <p:stCondLst>
                                            <p:cond delay="0"/>
                                          </p:stCondLst>
                                        </p:cTn>
                                        <p:tgtEl>
                                          <p:spTgt spid="202"/>
                                        </p:tgtEl>
                                        <p:attrNameLst>
                                          <p:attrName>style.visibility</p:attrName>
                                        </p:attrNameLst>
                                      </p:cBhvr>
                                      <p:to>
                                        <p:strVal val="visible"/>
                                      </p:to>
                                    </p:set>
                                    <p:animEffect transition="in" filter="fade">
                                      <p:cBhvr>
                                        <p:cTn id="61" dur="500"/>
                                        <p:tgtEl>
                                          <p:spTgt spid="202"/>
                                        </p:tgtEl>
                                      </p:cBhvr>
                                    </p:animEffect>
                                  </p:childTnLst>
                                </p:cTn>
                              </p:par>
                              <p:par>
                                <p:cTn id="62" presetID="10" presetClass="entr" presetSubtype="0" fill="hold" nodeType="withEffect">
                                  <p:stCondLst>
                                    <p:cond delay="0"/>
                                  </p:stCondLst>
                                  <p:childTnLst>
                                    <p:set>
                                      <p:cBhvr>
                                        <p:cTn id="63" dur="1" fill="hold">
                                          <p:stCondLst>
                                            <p:cond delay="0"/>
                                          </p:stCondLst>
                                        </p:cTn>
                                        <p:tgtEl>
                                          <p:spTgt spid="208"/>
                                        </p:tgtEl>
                                        <p:attrNameLst>
                                          <p:attrName>style.visibility</p:attrName>
                                        </p:attrNameLst>
                                      </p:cBhvr>
                                      <p:to>
                                        <p:strVal val="visible"/>
                                      </p:to>
                                    </p:set>
                                    <p:animEffect transition="in" filter="fade">
                                      <p:cBhvr>
                                        <p:cTn id="64" dur="500"/>
                                        <p:tgtEl>
                                          <p:spTgt spid="208"/>
                                        </p:tgtEl>
                                      </p:cBhvr>
                                    </p:animEffect>
                                  </p:childTnLst>
                                </p:cTn>
                              </p:par>
                              <p:par>
                                <p:cTn id="65" presetID="10" presetClass="entr" presetSubtype="0" fill="hold" nodeType="withEffect">
                                  <p:stCondLst>
                                    <p:cond delay="0"/>
                                  </p:stCondLst>
                                  <p:childTnLst>
                                    <p:set>
                                      <p:cBhvr>
                                        <p:cTn id="66" dur="1" fill="hold">
                                          <p:stCondLst>
                                            <p:cond delay="0"/>
                                          </p:stCondLst>
                                        </p:cTn>
                                        <p:tgtEl>
                                          <p:spTgt spid="207"/>
                                        </p:tgtEl>
                                        <p:attrNameLst>
                                          <p:attrName>style.visibility</p:attrName>
                                        </p:attrNameLst>
                                      </p:cBhvr>
                                      <p:to>
                                        <p:strVal val="visible"/>
                                      </p:to>
                                    </p:set>
                                    <p:animEffect transition="in" filter="fade">
                                      <p:cBhvr>
                                        <p:cTn id="67" dur="500"/>
                                        <p:tgtEl>
                                          <p:spTgt spid="207"/>
                                        </p:tgtEl>
                                      </p:cBhvr>
                                    </p:animEffect>
                                  </p:childTnLst>
                                </p:cTn>
                              </p:par>
                              <p:par>
                                <p:cTn id="68" presetID="10" presetClass="entr" presetSubtype="0" fill="hold" nodeType="withEffect">
                                  <p:stCondLst>
                                    <p:cond delay="0"/>
                                  </p:stCondLst>
                                  <p:childTnLst>
                                    <p:set>
                                      <p:cBhvr>
                                        <p:cTn id="69" dur="1" fill="hold">
                                          <p:stCondLst>
                                            <p:cond delay="0"/>
                                          </p:stCondLst>
                                        </p:cTn>
                                        <p:tgtEl>
                                          <p:spTgt spid="206"/>
                                        </p:tgtEl>
                                        <p:attrNameLst>
                                          <p:attrName>style.visibility</p:attrName>
                                        </p:attrNameLst>
                                      </p:cBhvr>
                                      <p:to>
                                        <p:strVal val="visible"/>
                                      </p:to>
                                    </p:set>
                                    <p:animEffect transition="in" filter="fade">
                                      <p:cBhvr>
                                        <p:cTn id="70" dur="500"/>
                                        <p:tgtEl>
                                          <p:spTgt spid="20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17"/>
                                        </p:tgtEl>
                                        <p:attrNameLst>
                                          <p:attrName>style.visibility</p:attrName>
                                        </p:attrNameLst>
                                      </p:cBhvr>
                                      <p:to>
                                        <p:strVal val="visible"/>
                                      </p:to>
                                    </p:set>
                                    <p:animEffect transition="in" filter="fade">
                                      <p:cBhvr>
                                        <p:cTn id="75" dur="500"/>
                                        <p:tgtEl>
                                          <p:spTgt spid="21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12"/>
                                        </p:tgtEl>
                                        <p:attrNameLst>
                                          <p:attrName>style.visibility</p:attrName>
                                        </p:attrNameLst>
                                      </p:cBhvr>
                                      <p:to>
                                        <p:strVal val="visible"/>
                                      </p:to>
                                    </p:set>
                                    <p:animEffect transition="in" filter="fade">
                                      <p:cBhvr>
                                        <p:cTn id="78" dur="500"/>
                                        <p:tgtEl>
                                          <p:spTgt spid="21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11"/>
                                        </p:tgtEl>
                                        <p:attrNameLst>
                                          <p:attrName>style.visibility</p:attrName>
                                        </p:attrNameLst>
                                      </p:cBhvr>
                                      <p:to>
                                        <p:strVal val="visible"/>
                                      </p:to>
                                    </p:set>
                                    <p:animEffect transition="in" filter="fade">
                                      <p:cBhvr>
                                        <p:cTn id="81" dur="500"/>
                                        <p:tgtEl>
                                          <p:spTgt spid="21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09"/>
                                        </p:tgtEl>
                                        <p:attrNameLst>
                                          <p:attrName>style.visibility</p:attrName>
                                        </p:attrNameLst>
                                      </p:cBhvr>
                                      <p:to>
                                        <p:strVal val="visible"/>
                                      </p:to>
                                    </p:set>
                                    <p:animEffect transition="in" filter="fade">
                                      <p:cBhvr>
                                        <p:cTn id="84" dur="500"/>
                                        <p:tgtEl>
                                          <p:spTgt spid="20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13"/>
                                        </p:tgtEl>
                                        <p:attrNameLst>
                                          <p:attrName>style.visibility</p:attrName>
                                        </p:attrNameLst>
                                      </p:cBhvr>
                                      <p:to>
                                        <p:strVal val="visible"/>
                                      </p:to>
                                    </p:set>
                                    <p:animEffect transition="in" filter="fade">
                                      <p:cBhvr>
                                        <p:cTn id="87" dur="500"/>
                                        <p:tgtEl>
                                          <p:spTgt spid="21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14"/>
                                        </p:tgtEl>
                                        <p:attrNameLst>
                                          <p:attrName>style.visibility</p:attrName>
                                        </p:attrNameLst>
                                      </p:cBhvr>
                                      <p:to>
                                        <p:strVal val="visible"/>
                                      </p:to>
                                    </p:set>
                                    <p:animEffect transition="in" filter="fade">
                                      <p:cBhvr>
                                        <p:cTn id="90" dur="500"/>
                                        <p:tgtEl>
                                          <p:spTgt spid="21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16"/>
                                        </p:tgtEl>
                                        <p:attrNameLst>
                                          <p:attrName>style.visibility</p:attrName>
                                        </p:attrNameLst>
                                      </p:cBhvr>
                                      <p:to>
                                        <p:strVal val="visible"/>
                                      </p:to>
                                    </p:set>
                                    <p:animEffect transition="in" filter="fade">
                                      <p:cBhvr>
                                        <p:cTn id="93" dur="500"/>
                                        <p:tgtEl>
                                          <p:spTgt spid="21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15"/>
                                        </p:tgtEl>
                                        <p:attrNameLst>
                                          <p:attrName>style.visibility</p:attrName>
                                        </p:attrNameLst>
                                      </p:cBhvr>
                                      <p:to>
                                        <p:strVal val="visible"/>
                                      </p:to>
                                    </p:set>
                                    <p:animEffect transition="in" filter="fade">
                                      <p:cBhvr>
                                        <p:cTn id="96" dur="500"/>
                                        <p:tgtEl>
                                          <p:spTgt spid="215"/>
                                        </p:tgtEl>
                                      </p:cBhvr>
                                    </p:animEffect>
                                  </p:childTnLst>
                                </p:cTn>
                              </p:par>
                              <p:par>
                                <p:cTn id="97" presetID="1" presetClass="emph" presetSubtype="2" fill="hold" nodeType="withEffect">
                                  <p:stCondLst>
                                    <p:cond delay="0"/>
                                  </p:stCondLst>
                                  <p:childTnLst>
                                    <p:animClr clrSpc="rgb" dir="cw">
                                      <p:cBhvr>
                                        <p:cTn id="98" dur="500" fill="hold"/>
                                        <p:tgtEl>
                                          <p:spTgt spid="181"/>
                                        </p:tgtEl>
                                        <p:attrNameLst>
                                          <p:attrName>fillcolor</p:attrName>
                                        </p:attrNameLst>
                                      </p:cBhvr>
                                      <p:to>
                                        <a:srgbClr val="F5B5A7"/>
                                      </p:to>
                                    </p:animClr>
                                    <p:set>
                                      <p:cBhvr>
                                        <p:cTn id="99" dur="500" fill="hold"/>
                                        <p:tgtEl>
                                          <p:spTgt spid="181"/>
                                        </p:tgtEl>
                                        <p:attrNameLst>
                                          <p:attrName>fill.type</p:attrName>
                                        </p:attrNameLst>
                                      </p:cBhvr>
                                      <p:to>
                                        <p:strVal val="solid"/>
                                      </p:to>
                                    </p:set>
                                    <p:set>
                                      <p:cBhvr>
                                        <p:cTn id="100" dur="500" fill="hold"/>
                                        <p:tgtEl>
                                          <p:spTgt spid="181"/>
                                        </p:tgtEl>
                                        <p:attrNameLst>
                                          <p:attrName>fill.on</p:attrName>
                                        </p:attrNameLst>
                                      </p:cBhvr>
                                      <p:to>
                                        <p:strVal val="true"/>
                                      </p:to>
                                    </p:set>
                                  </p:childTnLst>
                                </p:cTn>
                              </p:par>
                              <p:par>
                                <p:cTn id="101" presetID="1" presetClass="emph" presetSubtype="2" fill="hold" nodeType="withEffect">
                                  <p:stCondLst>
                                    <p:cond delay="0"/>
                                  </p:stCondLst>
                                  <p:childTnLst>
                                    <p:animClr clrSpc="rgb" dir="cw">
                                      <p:cBhvr>
                                        <p:cTn id="102" dur="500" fill="hold"/>
                                        <p:tgtEl>
                                          <p:spTgt spid="183"/>
                                        </p:tgtEl>
                                        <p:attrNameLst>
                                          <p:attrName>fillcolor</p:attrName>
                                        </p:attrNameLst>
                                      </p:cBhvr>
                                      <p:to>
                                        <a:srgbClr val="F5B5A7"/>
                                      </p:to>
                                    </p:animClr>
                                    <p:set>
                                      <p:cBhvr>
                                        <p:cTn id="103" dur="500" fill="hold"/>
                                        <p:tgtEl>
                                          <p:spTgt spid="183"/>
                                        </p:tgtEl>
                                        <p:attrNameLst>
                                          <p:attrName>fill.type</p:attrName>
                                        </p:attrNameLst>
                                      </p:cBhvr>
                                      <p:to>
                                        <p:strVal val="solid"/>
                                      </p:to>
                                    </p:set>
                                    <p:set>
                                      <p:cBhvr>
                                        <p:cTn id="104" dur="500" fill="hold"/>
                                        <p:tgtEl>
                                          <p:spTgt spid="183"/>
                                        </p:tgtEl>
                                        <p:attrNameLst>
                                          <p:attrName>fill.on</p:attrName>
                                        </p:attrNameLst>
                                      </p:cBhvr>
                                      <p:to>
                                        <p:strVal val="true"/>
                                      </p:to>
                                    </p:set>
                                  </p:childTnLst>
                                </p:cTn>
                              </p:par>
                              <p:par>
                                <p:cTn id="105" presetID="1" presetClass="emph" presetSubtype="2" fill="hold" nodeType="withEffect">
                                  <p:stCondLst>
                                    <p:cond delay="0"/>
                                  </p:stCondLst>
                                  <p:childTnLst>
                                    <p:animClr clrSpc="rgb" dir="cw">
                                      <p:cBhvr>
                                        <p:cTn id="106" dur="500" fill="hold"/>
                                        <p:tgtEl>
                                          <p:spTgt spid="189"/>
                                        </p:tgtEl>
                                        <p:attrNameLst>
                                          <p:attrName>fillcolor</p:attrName>
                                        </p:attrNameLst>
                                      </p:cBhvr>
                                      <p:to>
                                        <a:srgbClr val="F5B5A7"/>
                                      </p:to>
                                    </p:animClr>
                                    <p:set>
                                      <p:cBhvr>
                                        <p:cTn id="107" dur="500" fill="hold"/>
                                        <p:tgtEl>
                                          <p:spTgt spid="189"/>
                                        </p:tgtEl>
                                        <p:attrNameLst>
                                          <p:attrName>fill.type</p:attrName>
                                        </p:attrNameLst>
                                      </p:cBhvr>
                                      <p:to>
                                        <p:strVal val="solid"/>
                                      </p:to>
                                    </p:set>
                                    <p:set>
                                      <p:cBhvr>
                                        <p:cTn id="108" dur="500" fill="hold"/>
                                        <p:tgtEl>
                                          <p:spTgt spid="189"/>
                                        </p:tgtEl>
                                        <p:attrNameLst>
                                          <p:attrName>fill.on</p:attrName>
                                        </p:attrNameLst>
                                      </p:cBhvr>
                                      <p:to>
                                        <p:strVal val="true"/>
                                      </p:to>
                                    </p:set>
                                  </p:childTnLst>
                                </p:cTn>
                              </p:par>
                              <p:par>
                                <p:cTn id="109" presetID="1" presetClass="emph" presetSubtype="2" fill="hold" nodeType="withEffect">
                                  <p:stCondLst>
                                    <p:cond delay="0"/>
                                  </p:stCondLst>
                                  <p:childTnLst>
                                    <p:animClr clrSpc="rgb" dir="cw">
                                      <p:cBhvr>
                                        <p:cTn id="110" dur="500" fill="hold"/>
                                        <p:tgtEl>
                                          <p:spTgt spid="188"/>
                                        </p:tgtEl>
                                        <p:attrNameLst>
                                          <p:attrName>fillcolor</p:attrName>
                                        </p:attrNameLst>
                                      </p:cBhvr>
                                      <p:to>
                                        <a:srgbClr val="F5B5A7"/>
                                      </p:to>
                                    </p:animClr>
                                    <p:set>
                                      <p:cBhvr>
                                        <p:cTn id="111" dur="500" fill="hold"/>
                                        <p:tgtEl>
                                          <p:spTgt spid="188"/>
                                        </p:tgtEl>
                                        <p:attrNameLst>
                                          <p:attrName>fill.type</p:attrName>
                                        </p:attrNameLst>
                                      </p:cBhvr>
                                      <p:to>
                                        <p:strVal val="solid"/>
                                      </p:to>
                                    </p:set>
                                    <p:set>
                                      <p:cBhvr>
                                        <p:cTn id="112" dur="500" fill="hold"/>
                                        <p:tgtEl>
                                          <p:spTgt spid="188"/>
                                        </p:tgtEl>
                                        <p:attrNameLst>
                                          <p:attrName>fill.on</p:attrName>
                                        </p:attrNameLst>
                                      </p:cBhvr>
                                      <p:to>
                                        <p:strVal val="true"/>
                                      </p:to>
                                    </p:set>
                                  </p:childTnLst>
                                </p:cTn>
                              </p:par>
                              <p:par>
                                <p:cTn id="113" presetID="1" presetClass="emph" presetSubtype="2" fill="hold" nodeType="withEffect">
                                  <p:stCondLst>
                                    <p:cond delay="0"/>
                                  </p:stCondLst>
                                  <p:childTnLst>
                                    <p:animClr clrSpc="rgb" dir="cw">
                                      <p:cBhvr>
                                        <p:cTn id="114" dur="500" fill="hold"/>
                                        <p:tgtEl>
                                          <p:spTgt spid="186"/>
                                        </p:tgtEl>
                                        <p:attrNameLst>
                                          <p:attrName>fillcolor</p:attrName>
                                        </p:attrNameLst>
                                      </p:cBhvr>
                                      <p:to>
                                        <a:srgbClr val="F5B5A7"/>
                                      </p:to>
                                    </p:animClr>
                                    <p:set>
                                      <p:cBhvr>
                                        <p:cTn id="115" dur="500" fill="hold"/>
                                        <p:tgtEl>
                                          <p:spTgt spid="186"/>
                                        </p:tgtEl>
                                        <p:attrNameLst>
                                          <p:attrName>fill.type</p:attrName>
                                        </p:attrNameLst>
                                      </p:cBhvr>
                                      <p:to>
                                        <p:strVal val="solid"/>
                                      </p:to>
                                    </p:set>
                                    <p:set>
                                      <p:cBhvr>
                                        <p:cTn id="116" dur="500" fill="hold"/>
                                        <p:tgtEl>
                                          <p:spTgt spid="186"/>
                                        </p:tgtEl>
                                        <p:attrNameLst>
                                          <p:attrName>fill.on</p:attrName>
                                        </p:attrNameLst>
                                      </p:cBhvr>
                                      <p:to>
                                        <p:strVal val="true"/>
                                      </p:to>
                                    </p:set>
                                  </p:childTnLst>
                                </p:cTn>
                              </p:par>
                              <p:par>
                                <p:cTn id="117" presetID="1" presetClass="emph" presetSubtype="2" fill="hold" nodeType="withEffect">
                                  <p:stCondLst>
                                    <p:cond delay="0"/>
                                  </p:stCondLst>
                                  <p:childTnLst>
                                    <p:animClr clrSpc="rgb" dir="cw">
                                      <p:cBhvr>
                                        <p:cTn id="118" dur="500" fill="hold"/>
                                        <p:tgtEl>
                                          <p:spTgt spid="185"/>
                                        </p:tgtEl>
                                        <p:attrNameLst>
                                          <p:attrName>fillcolor</p:attrName>
                                        </p:attrNameLst>
                                      </p:cBhvr>
                                      <p:to>
                                        <a:srgbClr val="F5B5A7"/>
                                      </p:to>
                                    </p:animClr>
                                    <p:set>
                                      <p:cBhvr>
                                        <p:cTn id="119" dur="500" fill="hold"/>
                                        <p:tgtEl>
                                          <p:spTgt spid="185"/>
                                        </p:tgtEl>
                                        <p:attrNameLst>
                                          <p:attrName>fill.type</p:attrName>
                                        </p:attrNameLst>
                                      </p:cBhvr>
                                      <p:to>
                                        <p:strVal val="solid"/>
                                      </p:to>
                                    </p:set>
                                    <p:set>
                                      <p:cBhvr>
                                        <p:cTn id="120" dur="500" fill="hold"/>
                                        <p:tgtEl>
                                          <p:spTgt spid="185"/>
                                        </p:tgtEl>
                                        <p:attrNameLst>
                                          <p:attrName>fill.on</p:attrName>
                                        </p:attrNameLst>
                                      </p:cBhvr>
                                      <p:to>
                                        <p:strVal val="true"/>
                                      </p:to>
                                    </p:set>
                                  </p:childTnLst>
                                </p:cTn>
                              </p:par>
                              <p:par>
                                <p:cTn id="121" presetID="1" presetClass="emph" presetSubtype="2" fill="hold" nodeType="withEffect">
                                  <p:stCondLst>
                                    <p:cond delay="0"/>
                                  </p:stCondLst>
                                  <p:childTnLst>
                                    <p:animClr clrSpc="rgb" dir="cw">
                                      <p:cBhvr>
                                        <p:cTn id="122" dur="500" fill="hold"/>
                                        <p:tgtEl>
                                          <p:spTgt spid="187"/>
                                        </p:tgtEl>
                                        <p:attrNameLst>
                                          <p:attrName>fillcolor</p:attrName>
                                        </p:attrNameLst>
                                      </p:cBhvr>
                                      <p:to>
                                        <a:srgbClr val="F5B5A7"/>
                                      </p:to>
                                    </p:animClr>
                                    <p:set>
                                      <p:cBhvr>
                                        <p:cTn id="123" dur="500" fill="hold"/>
                                        <p:tgtEl>
                                          <p:spTgt spid="187"/>
                                        </p:tgtEl>
                                        <p:attrNameLst>
                                          <p:attrName>fill.type</p:attrName>
                                        </p:attrNameLst>
                                      </p:cBhvr>
                                      <p:to>
                                        <p:strVal val="solid"/>
                                      </p:to>
                                    </p:set>
                                    <p:set>
                                      <p:cBhvr>
                                        <p:cTn id="124" dur="500" fill="hold"/>
                                        <p:tgtEl>
                                          <p:spTgt spid="187"/>
                                        </p:tgtEl>
                                        <p:attrNameLst>
                                          <p:attrName>fill.on</p:attrName>
                                        </p:attrNameLst>
                                      </p:cBhvr>
                                      <p:to>
                                        <p:strVal val="true"/>
                                      </p:to>
                                    </p:set>
                                  </p:childTnLst>
                                </p:cTn>
                              </p:par>
                              <p:par>
                                <p:cTn id="125" presetID="1" presetClass="emph" presetSubtype="2" fill="hold" nodeType="withEffect">
                                  <p:stCondLst>
                                    <p:cond delay="0"/>
                                  </p:stCondLst>
                                  <p:childTnLst>
                                    <p:animClr clrSpc="rgb" dir="cw">
                                      <p:cBhvr>
                                        <p:cTn id="126" dur="500" fill="hold"/>
                                        <p:tgtEl>
                                          <p:spTgt spid="198"/>
                                        </p:tgtEl>
                                        <p:attrNameLst>
                                          <p:attrName>fillcolor</p:attrName>
                                        </p:attrNameLst>
                                      </p:cBhvr>
                                      <p:to>
                                        <a:srgbClr val="F5B5A7"/>
                                      </p:to>
                                    </p:animClr>
                                    <p:set>
                                      <p:cBhvr>
                                        <p:cTn id="127" dur="500" fill="hold"/>
                                        <p:tgtEl>
                                          <p:spTgt spid="198"/>
                                        </p:tgtEl>
                                        <p:attrNameLst>
                                          <p:attrName>fill.type</p:attrName>
                                        </p:attrNameLst>
                                      </p:cBhvr>
                                      <p:to>
                                        <p:strVal val="solid"/>
                                      </p:to>
                                    </p:set>
                                    <p:set>
                                      <p:cBhvr>
                                        <p:cTn id="128" dur="500" fill="hold"/>
                                        <p:tgtEl>
                                          <p:spTgt spid="198"/>
                                        </p:tgtEl>
                                        <p:attrNameLst>
                                          <p:attrName>fill.on</p:attrName>
                                        </p:attrNameLst>
                                      </p:cBhvr>
                                      <p:to>
                                        <p:strVal val="true"/>
                                      </p:to>
                                    </p:set>
                                  </p:childTnLst>
                                </p:cTn>
                              </p:par>
                              <p:par>
                                <p:cTn id="129" presetID="10" presetClass="entr" presetSubtype="0" fill="hold" grpId="0" nodeType="withEffect">
                                  <p:stCondLst>
                                    <p:cond delay="0"/>
                                  </p:stCondLst>
                                  <p:childTnLst>
                                    <p:set>
                                      <p:cBhvr>
                                        <p:cTn id="130" dur="1" fill="hold">
                                          <p:stCondLst>
                                            <p:cond delay="0"/>
                                          </p:stCondLst>
                                        </p:cTn>
                                        <p:tgtEl>
                                          <p:spTgt spid="227"/>
                                        </p:tgtEl>
                                        <p:attrNameLst>
                                          <p:attrName>style.visibility</p:attrName>
                                        </p:attrNameLst>
                                      </p:cBhvr>
                                      <p:to>
                                        <p:strVal val="visible"/>
                                      </p:to>
                                    </p:set>
                                    <p:animEffect transition="in" filter="fade">
                                      <p:cBhvr>
                                        <p:cTn id="131" dur="500"/>
                                        <p:tgtEl>
                                          <p:spTgt spid="227"/>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18"/>
                                        </p:tgtEl>
                                        <p:attrNameLst>
                                          <p:attrName>style.visibility</p:attrName>
                                        </p:attrNameLst>
                                      </p:cBhvr>
                                      <p:to>
                                        <p:strVal val="visible"/>
                                      </p:to>
                                    </p:set>
                                    <p:animEffect transition="in" filter="fade">
                                      <p:cBhvr>
                                        <p:cTn id="136" dur="500"/>
                                        <p:tgtEl>
                                          <p:spTgt spid="21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219"/>
                                        </p:tgtEl>
                                        <p:attrNameLst>
                                          <p:attrName>style.visibility</p:attrName>
                                        </p:attrNameLst>
                                      </p:cBhvr>
                                      <p:to>
                                        <p:strVal val="visible"/>
                                      </p:to>
                                    </p:set>
                                    <p:animEffect transition="in" filter="fade">
                                      <p:cBhvr>
                                        <p:cTn id="139" dur="500"/>
                                        <p:tgtEl>
                                          <p:spTgt spid="21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25"/>
                                        </p:tgtEl>
                                        <p:attrNameLst>
                                          <p:attrName>style.visibility</p:attrName>
                                        </p:attrNameLst>
                                      </p:cBhvr>
                                      <p:to>
                                        <p:strVal val="visible"/>
                                      </p:to>
                                    </p:set>
                                    <p:animEffect transition="in" filter="fade">
                                      <p:cBhvr>
                                        <p:cTn id="142" dur="500"/>
                                        <p:tgtEl>
                                          <p:spTgt spid="22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24"/>
                                        </p:tgtEl>
                                        <p:attrNameLst>
                                          <p:attrName>style.visibility</p:attrName>
                                        </p:attrNameLst>
                                      </p:cBhvr>
                                      <p:to>
                                        <p:strVal val="visible"/>
                                      </p:to>
                                    </p:set>
                                    <p:animEffect transition="in" filter="fade">
                                      <p:cBhvr>
                                        <p:cTn id="145" dur="500"/>
                                        <p:tgtEl>
                                          <p:spTgt spid="22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26"/>
                                        </p:tgtEl>
                                        <p:attrNameLst>
                                          <p:attrName>style.visibility</p:attrName>
                                        </p:attrNameLst>
                                      </p:cBhvr>
                                      <p:to>
                                        <p:strVal val="visible"/>
                                      </p:to>
                                    </p:set>
                                    <p:animEffect transition="in" filter="fade">
                                      <p:cBhvr>
                                        <p:cTn id="148" dur="500"/>
                                        <p:tgtEl>
                                          <p:spTgt spid="226"/>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3"/>
                                        </p:tgtEl>
                                        <p:attrNameLst>
                                          <p:attrName>style.visibility</p:attrName>
                                        </p:attrNameLst>
                                      </p:cBhvr>
                                      <p:to>
                                        <p:strVal val="visible"/>
                                      </p:to>
                                    </p:set>
                                    <p:animEffect transition="in" filter="fade">
                                      <p:cBhvr>
                                        <p:cTn id="151" dur="500"/>
                                        <p:tgtEl>
                                          <p:spTgt spid="223"/>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22"/>
                                        </p:tgtEl>
                                        <p:attrNameLst>
                                          <p:attrName>style.visibility</p:attrName>
                                        </p:attrNameLst>
                                      </p:cBhvr>
                                      <p:to>
                                        <p:strVal val="visible"/>
                                      </p:to>
                                    </p:set>
                                    <p:animEffect transition="in" filter="fade">
                                      <p:cBhvr>
                                        <p:cTn id="154" dur="500"/>
                                        <p:tgtEl>
                                          <p:spTgt spid="222"/>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221"/>
                                        </p:tgtEl>
                                        <p:attrNameLst>
                                          <p:attrName>style.visibility</p:attrName>
                                        </p:attrNameLst>
                                      </p:cBhvr>
                                      <p:to>
                                        <p:strVal val="visible"/>
                                      </p:to>
                                    </p:set>
                                    <p:animEffect transition="in" filter="fade">
                                      <p:cBhvr>
                                        <p:cTn id="157" dur="500"/>
                                        <p:tgtEl>
                                          <p:spTgt spid="221"/>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220"/>
                                        </p:tgtEl>
                                        <p:attrNameLst>
                                          <p:attrName>style.visibility</p:attrName>
                                        </p:attrNameLst>
                                      </p:cBhvr>
                                      <p:to>
                                        <p:strVal val="visible"/>
                                      </p:to>
                                    </p:set>
                                    <p:animEffect transition="in" filter="fade">
                                      <p:cBhvr>
                                        <p:cTn id="160" dur="500"/>
                                        <p:tgtEl>
                                          <p:spTgt spid="220"/>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228"/>
                                        </p:tgtEl>
                                        <p:attrNameLst>
                                          <p:attrName>style.visibility</p:attrName>
                                        </p:attrNameLst>
                                      </p:cBhvr>
                                      <p:to>
                                        <p:strVal val="visible"/>
                                      </p:to>
                                    </p:set>
                                    <p:animEffect transition="in" filter="fade">
                                      <p:cBhvr>
                                        <p:cTn id="163" dur="5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P spid="85" grpId="0" animBg="1"/>
      <p:bldP spid="209"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p:bldP spid="2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Niche Radius-based Bat Algorithm(NRBA) </a:t>
            </a:r>
            <a:endParaRPr kumimoji="1" lang="ja-JP" altLang="en-US" dirty="0"/>
          </a:p>
        </p:txBody>
      </p:sp>
      <p:sp>
        <p:nvSpPr>
          <p:cNvPr id="3" name="コンテンツ プレースホルダー 2"/>
          <p:cNvSpPr>
            <a:spLocks noGrp="1"/>
          </p:cNvSpPr>
          <p:nvPr>
            <p:ph idx="1"/>
          </p:nvPr>
        </p:nvSpPr>
        <p:spPr>
          <a:xfrm>
            <a:off x="343525" y="1260154"/>
            <a:ext cx="11408764" cy="4785532"/>
          </a:xfrm>
        </p:spPr>
        <p:txBody>
          <a:bodyPr/>
          <a:lstStyle/>
          <a:p>
            <a:pPr marL="0" indent="0">
              <a:buNone/>
            </a:pPr>
            <a:r>
              <a:rPr kumimoji="1" lang="ja-JP" altLang="en-US" b="1" dirty="0" smtClean="0">
                <a:solidFill>
                  <a:schemeClr val="tx1">
                    <a:lumMod val="75000"/>
                    <a:lumOff val="25000"/>
                  </a:schemeClr>
                </a:solidFill>
              </a:rPr>
              <a:t>提案手法での変更点</a:t>
            </a:r>
            <a:endParaRPr lang="en-US" altLang="ja-JP" sz="2400" dirty="0">
              <a:solidFill>
                <a:schemeClr val="accent5"/>
              </a:solidFill>
            </a:endParaRPr>
          </a:p>
          <a:p>
            <a:pPr marL="0" indent="0">
              <a:buNone/>
            </a:pPr>
            <a:endParaRPr lang="en-US" altLang="ja-JP" sz="2400" dirty="0" smtClean="0">
              <a:solidFill>
                <a:schemeClr val="accent5"/>
              </a:solidFill>
            </a:endParaRPr>
          </a:p>
          <a:p>
            <a:pPr marL="0" indent="0">
              <a:buNone/>
            </a:pPr>
            <a:endParaRPr lang="en-US" altLang="ja-JP" sz="2400" dirty="0" smtClean="0">
              <a:solidFill>
                <a:schemeClr val="accent5"/>
              </a:solidFill>
            </a:endParaRPr>
          </a:p>
          <a:p>
            <a:pPr marL="0" indent="0">
              <a:buNone/>
            </a:pPr>
            <a:endParaRPr lang="en-US" altLang="ja-JP" sz="2400" dirty="0" smtClean="0">
              <a:solidFill>
                <a:schemeClr val="accent5"/>
              </a:solidFill>
            </a:endParaRPr>
          </a:p>
          <a:p>
            <a:pPr marL="0" indent="0">
              <a:buNone/>
            </a:pPr>
            <a:endParaRPr lang="en-US" altLang="ja-JP" sz="2400" dirty="0">
              <a:solidFill>
                <a:schemeClr val="accent5"/>
              </a:solidFill>
            </a:endParaRPr>
          </a:p>
          <a:p>
            <a:pPr marL="0" indent="0">
              <a:buNone/>
            </a:pPr>
            <a:endParaRPr lang="en-US" altLang="ja-JP" sz="400" dirty="0" smtClean="0">
              <a:solidFill>
                <a:schemeClr val="accent5"/>
              </a:solidFill>
            </a:endParaRPr>
          </a:p>
          <a:p>
            <a:pPr marL="0" indent="0">
              <a:buNone/>
            </a:pPr>
            <a:r>
              <a:rPr lang="ja-JP" altLang="en-US" sz="2400" b="1" dirty="0" smtClean="0">
                <a:solidFill>
                  <a:schemeClr val="accent5"/>
                </a:solidFill>
              </a:rPr>
              <a:t>解</a:t>
            </a:r>
            <a:r>
              <a:rPr lang="ja-JP" altLang="en-US" sz="2400" b="1" dirty="0">
                <a:solidFill>
                  <a:schemeClr val="accent5"/>
                </a:solidFill>
              </a:rPr>
              <a:t>空間</a:t>
            </a:r>
            <a:r>
              <a:rPr lang="ja-JP" altLang="en-US" sz="2400" b="1" dirty="0" smtClean="0">
                <a:solidFill>
                  <a:schemeClr val="accent5"/>
                </a:solidFill>
              </a:rPr>
              <a:t>スケールと解の個数を</a:t>
            </a:r>
            <a:r>
              <a:rPr lang="ja-JP" altLang="en-US" sz="2400" b="1" dirty="0">
                <a:solidFill>
                  <a:schemeClr val="accent5"/>
                </a:solidFill>
              </a:rPr>
              <a:t>利用した探索範囲の</a:t>
            </a:r>
            <a:r>
              <a:rPr lang="ja-JP" altLang="en-US" sz="2400" b="1" dirty="0" smtClean="0">
                <a:solidFill>
                  <a:schemeClr val="accent5"/>
                </a:solidFill>
              </a:rPr>
              <a:t>決定</a:t>
            </a:r>
            <a:endParaRPr lang="en-US" altLang="ja-JP" sz="2400" b="1" dirty="0">
              <a:solidFill>
                <a:schemeClr val="accent5"/>
              </a:solidFill>
            </a:endParaRPr>
          </a:p>
          <a:p>
            <a:pPr marL="0" indent="0">
              <a:buNone/>
            </a:pPr>
            <a:r>
              <a:rPr lang="ja-JP" altLang="en-US" sz="2400" dirty="0" smtClean="0">
                <a:solidFill>
                  <a:schemeClr val="tx1">
                    <a:lumMod val="75000"/>
                    <a:lumOff val="25000"/>
                  </a:schemeClr>
                </a:solidFill>
              </a:rPr>
              <a:t>→個体が同じ探索領域に留まらず分散させることが可能</a:t>
            </a:r>
            <a:endParaRPr lang="en-US" altLang="ja-JP" sz="2400" dirty="0">
              <a:solidFill>
                <a:schemeClr val="tx1">
                  <a:lumMod val="75000"/>
                  <a:lumOff val="25000"/>
                </a:schemeClr>
              </a:solidFill>
            </a:endParaRPr>
          </a:p>
          <a:p>
            <a:pPr marL="0" indent="0">
              <a:buNone/>
            </a:pPr>
            <a:r>
              <a:rPr lang="ja-JP" altLang="en-US" sz="2400" b="1" dirty="0" smtClean="0">
                <a:solidFill>
                  <a:schemeClr val="tx1">
                    <a:lumMod val="75000"/>
                    <a:lumOff val="25000"/>
                  </a:schemeClr>
                </a:solidFill>
              </a:rPr>
              <a:t>＜大域探索＞</a:t>
            </a:r>
            <a:endParaRPr lang="en-US" altLang="ja-JP" sz="2400" b="1" dirty="0">
              <a:solidFill>
                <a:schemeClr val="tx1">
                  <a:lumMod val="75000"/>
                  <a:lumOff val="25000"/>
                </a:schemeClr>
              </a:solidFill>
            </a:endParaRPr>
          </a:p>
          <a:p>
            <a:pPr marL="0" indent="0">
              <a:buNone/>
            </a:pPr>
            <a:endParaRPr kumimoji="1" lang="en-US" altLang="ja-JP" sz="2400" dirty="0" smtClean="0">
              <a:solidFill>
                <a:schemeClr val="accent5"/>
              </a:solidFill>
            </a:endParaRPr>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9</a:t>
            </a:fld>
            <a:r>
              <a:rPr kumimoji="1" lang="en-US" altLang="ja-JP" dirty="0" smtClean="0"/>
              <a:t>/15)</a:t>
            </a:r>
            <a:endParaRPr kumimoji="1" lang="ja-JP" altLang="en-US" dirty="0"/>
          </a:p>
        </p:txBody>
      </p:sp>
      <p:grpSp>
        <p:nvGrpSpPr>
          <p:cNvPr id="12" name="グループ化 11"/>
          <p:cNvGrpSpPr/>
          <p:nvPr/>
        </p:nvGrpSpPr>
        <p:grpSpPr>
          <a:xfrm>
            <a:off x="432617" y="1750610"/>
            <a:ext cx="6894799" cy="1873893"/>
            <a:chOff x="413480" y="3496057"/>
            <a:chExt cx="6894799" cy="1873893"/>
          </a:xfrm>
        </p:grpSpPr>
        <p:sp>
          <p:nvSpPr>
            <p:cNvPr id="9" name="角丸四角形 8"/>
            <p:cNvSpPr/>
            <p:nvPr/>
          </p:nvSpPr>
          <p:spPr>
            <a:xfrm>
              <a:off x="413480" y="3496057"/>
              <a:ext cx="6850505" cy="187389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659985" y="4011704"/>
              <a:ext cx="2209524" cy="1298286"/>
            </a:xfrm>
            <a:prstGeom prst="rect">
              <a:avLst/>
            </a:prstGeom>
          </p:spPr>
        </p:pic>
        <mc:AlternateContent xmlns:mc="http://schemas.openxmlformats.org/markup-compatibility/2006" xmlns:a14="http://schemas.microsoft.com/office/drawing/2010/main">
          <mc:Choice Requires="a14">
            <p:sp>
              <p:nvSpPr>
                <p:cNvPr id="7" name="テキスト ボックス 6"/>
                <p:cNvSpPr txBox="1"/>
                <p:nvPr/>
              </p:nvSpPr>
              <p:spPr>
                <a:xfrm>
                  <a:off x="3646197" y="3927818"/>
                  <a:ext cx="3438992" cy="1323439"/>
                </a:xfrm>
                <a:prstGeom prst="rect">
                  <a:avLst/>
                </a:prstGeom>
                <a:noFill/>
              </p:spPr>
              <p:txBody>
                <a:bodyPr wrap="square" rtlCol="0">
                  <a:spAutoFit/>
                </a:bodyPr>
                <a:lstStyle/>
                <a:p>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𝑢𝑏</m:t>
                          </m:r>
                        </m:sub>
                      </m:sSub>
                      <m:r>
                        <a:rPr kumimoji="1" lang="en-US" altLang="ja-JP" sz="2000" b="0" i="1" smtClean="0">
                          <a:latin typeface="Cambria Math" panose="02040503050406030204" pitchFamily="18" charset="0"/>
                        </a:rPr>
                        <m:t>:</m:t>
                      </m:r>
                    </m:oMath>
                  </a14:m>
                  <a:r>
                    <a:rPr kumimoji="1" lang="en-US" altLang="ja-JP" sz="2000" b="0" dirty="0" smtClean="0">
                      <a:latin typeface="Cambria Math" panose="02040503050406030204" pitchFamily="18" charset="0"/>
                    </a:rPr>
                    <a:t>	</a:t>
                  </a:r>
                  <a:r>
                    <a:rPr kumimoji="1" lang="ja-JP" altLang="en-US" sz="2000" b="0" dirty="0" smtClean="0">
                      <a:latin typeface="Cambria Math" panose="02040503050406030204" pitchFamily="18" charset="0"/>
                    </a:rPr>
                    <a:t>解空間の上限</a:t>
                  </a:r>
                  <a:endParaRPr kumimoji="1" lang="en-US" altLang="ja-JP" sz="2000" b="0" dirty="0" smtClean="0">
                    <a:latin typeface="Cambria Math" panose="02040503050406030204" pitchFamily="18" charset="0"/>
                  </a:endParaRPr>
                </a:p>
                <a:p>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𝑙𝑏</m:t>
                          </m:r>
                        </m:sub>
                      </m:sSub>
                      <m:r>
                        <a:rPr kumimoji="1" lang="en-US" altLang="ja-JP" sz="2000" b="0" i="1" smtClean="0">
                          <a:latin typeface="Cambria Math" panose="02040503050406030204" pitchFamily="18" charset="0"/>
                        </a:rPr>
                        <m:t>:</m:t>
                      </m:r>
                    </m:oMath>
                  </a14:m>
                  <a:r>
                    <a:rPr kumimoji="1" lang="en-US" altLang="ja-JP" sz="2000" dirty="0" smtClean="0"/>
                    <a:t>	</a:t>
                  </a:r>
                  <a:r>
                    <a:rPr kumimoji="1" lang="ja-JP" altLang="en-US" sz="2000" dirty="0" smtClean="0"/>
                    <a:t>解空間の下限</a:t>
                  </a:r>
                  <a:endParaRPr kumimoji="1" lang="en-US" altLang="ja-JP" sz="2000" dirty="0" smtClean="0"/>
                </a:p>
                <a:p>
                  <a14:m>
                    <m:oMath xmlns:m="http://schemas.openxmlformats.org/officeDocument/2006/math">
                      <m:r>
                        <a:rPr kumimoji="1" lang="en-US" altLang="ja-JP" sz="2000" b="0" i="1" smtClean="0">
                          <a:latin typeface="Cambria Math" panose="02040503050406030204" pitchFamily="18" charset="0"/>
                        </a:rPr>
                        <m:t>𝑞</m:t>
                      </m:r>
                    </m:oMath>
                  </a14:m>
                  <a:r>
                    <a:rPr kumimoji="1" lang="en-US" altLang="ja-JP" sz="2000" dirty="0" smtClean="0"/>
                    <a:t>:	</a:t>
                  </a:r>
                  <a:r>
                    <a:rPr kumimoji="1" lang="ja-JP" altLang="en-US" sz="2000" dirty="0" smtClean="0"/>
                    <a:t>評価関数のピーク数</a:t>
                  </a:r>
                  <a:endParaRPr kumimoji="1" lang="en-US" altLang="ja-JP" sz="2000" dirty="0" smtClean="0"/>
                </a:p>
                <a:p>
                  <a14:m>
                    <m:oMath xmlns:m="http://schemas.openxmlformats.org/officeDocument/2006/math">
                      <m:r>
                        <a:rPr kumimoji="1" lang="en-US" altLang="ja-JP" sz="2000" b="0" i="1" smtClean="0">
                          <a:latin typeface="Cambria Math" panose="02040503050406030204" pitchFamily="18" charset="0"/>
                        </a:rPr>
                        <m:t>𝐷</m:t>
                      </m:r>
                    </m:oMath>
                  </a14:m>
                  <a:r>
                    <a:rPr kumimoji="1" lang="en-US" altLang="ja-JP" sz="2000" dirty="0" smtClean="0"/>
                    <a:t>:	</a:t>
                  </a:r>
                  <a:r>
                    <a:rPr kumimoji="1" lang="ja-JP" altLang="en-US" sz="2000" dirty="0" smtClean="0"/>
                    <a:t>次元数</a:t>
                  </a:r>
                  <a:endParaRPr kumimoji="1" lang="ja-JP" altLang="en-US" sz="2000" dirty="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3646197" y="3927818"/>
                  <a:ext cx="3438992" cy="1323439"/>
                </a:xfrm>
                <a:prstGeom prst="rect">
                  <a:avLst/>
                </a:prstGeom>
                <a:blipFill>
                  <a:blip r:embed="rId8"/>
                  <a:stretch>
                    <a:fillRect/>
                  </a:stretch>
                </a:blipFill>
              </p:spPr>
              <p:txBody>
                <a:bodyPr/>
                <a:lstStyle/>
                <a:p>
                  <a:r>
                    <a:rPr lang="ja-JP" altLang="en-US">
                      <a:noFill/>
                    </a:rPr>
                    <a:t> </a:t>
                  </a:r>
                </a:p>
              </p:txBody>
            </p:sp>
          </mc:Fallback>
        </mc:AlternateContent>
        <p:sp>
          <p:nvSpPr>
            <p:cNvPr id="8" name="テキスト ボックス 7"/>
            <p:cNvSpPr txBox="1"/>
            <p:nvPr/>
          </p:nvSpPr>
          <p:spPr>
            <a:xfrm>
              <a:off x="540062" y="3556017"/>
              <a:ext cx="6768217" cy="461665"/>
            </a:xfrm>
            <a:prstGeom prst="rect">
              <a:avLst/>
            </a:prstGeom>
            <a:noFill/>
          </p:spPr>
          <p:txBody>
            <a:bodyPr wrap="square" rtlCol="0">
              <a:spAutoFit/>
            </a:bodyPr>
            <a:lstStyle/>
            <a:p>
              <a:r>
                <a:rPr kumimoji="1" lang="en-US" altLang="ja-JP" sz="2400" b="1" dirty="0" smtClean="0">
                  <a:solidFill>
                    <a:schemeClr val="tx1">
                      <a:lumMod val="75000"/>
                      <a:lumOff val="25000"/>
                    </a:schemeClr>
                  </a:solidFill>
                </a:rPr>
                <a:t>Niche Radius(NR)</a:t>
              </a:r>
              <a:r>
                <a:rPr lang="en-US" altLang="ja-JP" sz="2400" dirty="0" smtClean="0">
                  <a:solidFill>
                    <a:schemeClr val="tx1">
                      <a:lumMod val="75000"/>
                      <a:lumOff val="25000"/>
                    </a:schemeClr>
                  </a:solidFill>
                </a:rPr>
                <a:t>[</a:t>
              </a:r>
              <a:r>
                <a:rPr lang="en-US" altLang="ja-JP" sz="2400" dirty="0" err="1">
                  <a:solidFill>
                    <a:schemeClr val="tx1">
                      <a:lumMod val="75000"/>
                      <a:lumOff val="25000"/>
                    </a:schemeClr>
                  </a:solidFill>
                </a:rPr>
                <a:t>D.Beasley</a:t>
              </a:r>
              <a:r>
                <a:rPr lang="en-US" altLang="ja-JP" sz="2400" dirty="0">
                  <a:solidFill>
                    <a:schemeClr val="tx1">
                      <a:lumMod val="75000"/>
                      <a:lumOff val="25000"/>
                    </a:schemeClr>
                  </a:solidFill>
                </a:rPr>
                <a:t> et.al., 1993]</a:t>
              </a:r>
              <a:r>
                <a:rPr kumimoji="1" lang="ja-JP" altLang="en-US" sz="2400" b="1" dirty="0" smtClean="0">
                  <a:solidFill>
                    <a:schemeClr val="tx1">
                      <a:lumMod val="75000"/>
                      <a:lumOff val="25000"/>
                    </a:schemeClr>
                  </a:solidFill>
                </a:rPr>
                <a:t>算出式</a:t>
              </a:r>
              <a:endParaRPr kumimoji="1" lang="ja-JP" altLang="en-US" sz="2400" b="1" dirty="0">
                <a:solidFill>
                  <a:schemeClr val="tx1">
                    <a:lumMod val="75000"/>
                    <a:lumOff val="25000"/>
                  </a:schemeClr>
                </a:solidFill>
              </a:endParaRPr>
            </a:p>
          </p:txBody>
        </p:sp>
      </p:grpSp>
      <p:pic>
        <p:nvPicPr>
          <p:cNvPr id="105" name="図 104"/>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802780" y="5089206"/>
            <a:ext cx="3791628" cy="350585"/>
          </a:xfrm>
          <a:prstGeom prst="rect">
            <a:avLst/>
          </a:prstGeom>
        </p:spPr>
      </p:pic>
      <p:pic>
        <p:nvPicPr>
          <p:cNvPr id="102" name="図 101"/>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847257" y="5730194"/>
            <a:ext cx="4152436" cy="792000"/>
          </a:xfrm>
          <a:prstGeom prst="rect">
            <a:avLst/>
          </a:prstGeom>
        </p:spPr>
      </p:pic>
      <mc:AlternateContent xmlns:mc="http://schemas.openxmlformats.org/markup-compatibility/2006" xmlns:a14="http://schemas.microsoft.com/office/drawing/2010/main">
        <mc:Choice Requires="a14">
          <p:sp>
            <p:nvSpPr>
              <p:cNvPr id="13" name="テキスト ボックス 12"/>
              <p:cNvSpPr txBox="1"/>
              <p:nvPr/>
            </p:nvSpPr>
            <p:spPr>
              <a:xfrm>
                <a:off x="201296" y="5524859"/>
                <a:ext cx="4591545" cy="1200329"/>
              </a:xfrm>
              <a:prstGeom prst="rect">
                <a:avLst/>
              </a:prstGeom>
              <a:noFill/>
              <a:ln w="19050">
                <a:solidFill>
                  <a:schemeClr val="accent2"/>
                </a:solidFill>
              </a:ln>
            </p:spPr>
            <p:txBody>
              <a:bodyPr wrap="square" rtlCol="0">
                <a:spAutoFit/>
              </a:bodyPr>
              <a:lstStyle/>
              <a:p>
                <a:r>
                  <a:rPr kumimoji="1" lang="ja-JP" altLang="en-US" sz="2400" dirty="0" smtClean="0"/>
                  <a:t>個体間距離が</a:t>
                </a:r>
                <a:r>
                  <a:rPr kumimoji="1" lang="en-US" altLang="ja-JP" sz="2400" dirty="0" smtClean="0"/>
                  <a:t>NR</a:t>
                </a:r>
                <a:r>
                  <a:rPr kumimoji="1" lang="ja-JP" altLang="en-US" sz="2400" dirty="0" smtClean="0"/>
                  <a:t>より小さい時，</a:t>
                </a:r>
                <a:r>
                  <a:rPr kumimoji="1" lang="en-US" altLang="ja-JP" sz="2400" dirty="0" smtClean="0"/>
                  <a:t/>
                </a:r>
                <a:br>
                  <a:rPr kumimoji="1" lang="en-US" altLang="ja-JP" sz="2400" dirty="0" smtClean="0"/>
                </a:br>
                <a:r>
                  <a:rPr kumimoji="1" lang="en-US" altLang="ja-JP" sz="2400" dirty="0" smtClean="0"/>
                  <a:t>NR</a:t>
                </a:r>
                <a:r>
                  <a:rPr kumimoji="1" lang="ja-JP" altLang="en-US" sz="2400" dirty="0" smtClean="0"/>
                  <a:t>内の最良個体</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𝑁𝑅</m:t>
                        </m:r>
                        <m:r>
                          <a:rPr kumimoji="1" lang="en-US" altLang="ja-JP" sz="2400" b="0" i="1" smtClean="0">
                            <a:latin typeface="Cambria Math" panose="02040503050406030204" pitchFamily="18" charset="0"/>
                          </a:rPr>
                          <m:t>∗</m:t>
                        </m:r>
                      </m:sub>
                    </m:sSub>
                  </m:oMath>
                </a14:m>
                <a:r>
                  <a:rPr kumimoji="1" lang="ja-JP" altLang="en-US" sz="2400" dirty="0" smtClean="0"/>
                  <a:t>から離れる</a:t>
                </a:r>
                <a:r>
                  <a:rPr kumimoji="1" lang="en-US" altLang="ja-JP" sz="2400" dirty="0" smtClean="0"/>
                  <a:t/>
                </a:r>
                <a:br>
                  <a:rPr kumimoji="1" lang="en-US" altLang="ja-JP" sz="2400" dirty="0" smtClean="0"/>
                </a:br>
                <a:r>
                  <a:rPr kumimoji="1" lang="ja-JP" altLang="en-US" sz="2400" dirty="0" smtClean="0"/>
                  <a:t>方向へ移動する</a:t>
                </a:r>
                <a:endParaRPr kumimoji="1" lang="ja-JP" altLang="en-US" sz="24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201296" y="5524859"/>
                <a:ext cx="4591545" cy="1200329"/>
              </a:xfrm>
              <a:prstGeom prst="rect">
                <a:avLst/>
              </a:prstGeom>
              <a:blipFill>
                <a:blip r:embed="rId11"/>
                <a:stretch>
                  <a:fillRect l="-1852" t="-4000" r="-1058"/>
                </a:stretch>
              </a:blipFill>
              <a:ln w="19050">
                <a:solidFill>
                  <a:schemeClr val="accent2"/>
                </a:solidFill>
              </a:ln>
            </p:spPr>
            <p:txBody>
              <a:bodyPr/>
              <a:lstStyle/>
              <a:p>
                <a:r>
                  <a:rPr lang="ja-JP" altLang="en-US">
                    <a:noFill/>
                  </a:rPr>
                  <a:t> </a:t>
                </a:r>
              </a:p>
            </p:txBody>
          </p:sp>
        </mc:Fallback>
      </mc:AlternateContent>
      <p:sp>
        <p:nvSpPr>
          <p:cNvPr id="40" name="正方形/長方形 39"/>
          <p:cNvSpPr/>
          <p:nvPr/>
        </p:nvSpPr>
        <p:spPr>
          <a:xfrm>
            <a:off x="8668845" y="196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8668845" y="304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8668845" y="412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9747093" y="196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9747093" y="304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9747093" y="412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10828594" y="196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10828594" y="304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10828594" y="412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p:cNvSpPr/>
          <p:nvPr/>
        </p:nvSpPr>
        <p:spPr>
          <a:xfrm>
            <a:off x="11530724" y="214873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p:cNvSpPr/>
          <p:nvPr/>
        </p:nvSpPr>
        <p:spPr>
          <a:xfrm>
            <a:off x="11330211" y="363197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p:cNvSpPr/>
          <p:nvPr/>
        </p:nvSpPr>
        <p:spPr>
          <a:xfrm>
            <a:off x="10017969" y="214873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10949699" y="317104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p:cNvSpPr/>
          <p:nvPr/>
        </p:nvSpPr>
        <p:spPr>
          <a:xfrm>
            <a:off x="10362130" y="380340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p:cNvSpPr/>
          <p:nvPr/>
        </p:nvSpPr>
        <p:spPr>
          <a:xfrm>
            <a:off x="10514530" y="429870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p:cNvSpPr/>
          <p:nvPr/>
        </p:nvSpPr>
        <p:spPr>
          <a:xfrm>
            <a:off x="10125902" y="474428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p:cNvSpPr/>
          <p:nvPr/>
        </p:nvSpPr>
        <p:spPr>
          <a:xfrm>
            <a:off x="9885880" y="422250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p:nvSpPr>
        <p:spPr>
          <a:xfrm>
            <a:off x="9885880" y="329858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p:cNvSpPr/>
          <p:nvPr/>
        </p:nvSpPr>
        <p:spPr>
          <a:xfrm>
            <a:off x="9313916" y="2665478"/>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二等辺三角形 58"/>
          <p:cNvSpPr/>
          <p:nvPr/>
        </p:nvSpPr>
        <p:spPr>
          <a:xfrm>
            <a:off x="8971481" y="4700502"/>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二等辺三角形 59"/>
          <p:cNvSpPr/>
          <p:nvPr/>
        </p:nvSpPr>
        <p:spPr>
          <a:xfrm>
            <a:off x="10524945" y="485650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二等辺三角形 60"/>
          <p:cNvSpPr/>
          <p:nvPr/>
        </p:nvSpPr>
        <p:spPr>
          <a:xfrm>
            <a:off x="10524945" y="259800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p:cNvSpPr/>
          <p:nvPr/>
        </p:nvSpPr>
        <p:spPr>
          <a:xfrm>
            <a:off x="10570201" y="3150479"/>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二等辺三角形 62"/>
          <p:cNvSpPr/>
          <p:nvPr/>
        </p:nvSpPr>
        <p:spPr>
          <a:xfrm>
            <a:off x="10946243" y="3829765"/>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二等辺三角形 63"/>
          <p:cNvSpPr/>
          <p:nvPr/>
        </p:nvSpPr>
        <p:spPr>
          <a:xfrm>
            <a:off x="10945820" y="4324116"/>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二等辺三角形 64"/>
          <p:cNvSpPr/>
          <p:nvPr/>
        </p:nvSpPr>
        <p:spPr>
          <a:xfrm>
            <a:off x="11103270" y="2321510"/>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p:cNvSpPr/>
          <p:nvPr/>
        </p:nvSpPr>
        <p:spPr>
          <a:xfrm>
            <a:off x="11451182" y="466974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矢印コネクタ 66"/>
          <p:cNvCxnSpPr>
            <a:stCxn id="65" idx="5"/>
          </p:cNvCxnSpPr>
          <p:nvPr/>
        </p:nvCxnSpPr>
        <p:spPr>
          <a:xfrm flipV="1">
            <a:off x="11238270" y="2077340"/>
            <a:ext cx="670324" cy="33417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V="1">
            <a:off x="11085049" y="3553575"/>
            <a:ext cx="670324" cy="33417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11031105" y="2975728"/>
            <a:ext cx="4715" cy="87867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11125820" y="4436260"/>
            <a:ext cx="629553" cy="51024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H="1" flipV="1">
            <a:off x="9930951" y="2073631"/>
            <a:ext cx="663385" cy="646414"/>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9702799" y="3284787"/>
            <a:ext cx="958824" cy="136146"/>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stCxn id="62" idx="5"/>
          </p:cNvCxnSpPr>
          <p:nvPr/>
        </p:nvCxnSpPr>
        <p:spPr>
          <a:xfrm flipH="1">
            <a:off x="10281638" y="3240479"/>
            <a:ext cx="423563" cy="107706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H="1" flipV="1">
            <a:off x="9930951" y="4774436"/>
            <a:ext cx="676357" cy="21071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60" idx="1"/>
          </p:cNvCxnSpPr>
          <p:nvPr/>
        </p:nvCxnSpPr>
        <p:spPr>
          <a:xfrm flipH="1" flipV="1">
            <a:off x="9677063" y="4025914"/>
            <a:ext cx="892882" cy="920589"/>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stCxn id="60" idx="0"/>
          </p:cNvCxnSpPr>
          <p:nvPr/>
        </p:nvCxnSpPr>
        <p:spPr>
          <a:xfrm flipH="1" flipV="1">
            <a:off x="10598673" y="4068721"/>
            <a:ext cx="16272" cy="787782"/>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8662001" y="1833113"/>
            <a:ext cx="1080000" cy="0"/>
          </a:xfrm>
          <a:prstGeom prst="straightConnector1">
            <a:avLst/>
          </a:prstGeom>
          <a:ln w="38100">
            <a:solidFill>
              <a:schemeClr val="accent5"/>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78" name="直線コネクタ 77"/>
          <p:cNvCxnSpPr/>
          <p:nvPr/>
        </p:nvCxnSpPr>
        <p:spPr>
          <a:xfrm>
            <a:off x="8671833" y="1702593"/>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cxnSp>
        <p:nvCxnSpPr>
          <p:cNvPr id="79" name="直線コネクタ 78"/>
          <p:cNvCxnSpPr/>
          <p:nvPr/>
        </p:nvCxnSpPr>
        <p:spPr>
          <a:xfrm>
            <a:off x="9729723" y="1702593"/>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sp>
        <p:nvSpPr>
          <p:cNvPr id="80" name="テキスト ボックス 79"/>
          <p:cNvSpPr txBox="1"/>
          <p:nvPr/>
        </p:nvSpPr>
        <p:spPr>
          <a:xfrm>
            <a:off x="8949998" y="1473219"/>
            <a:ext cx="580104" cy="400110"/>
          </a:xfrm>
          <a:prstGeom prst="rect">
            <a:avLst/>
          </a:prstGeom>
          <a:noFill/>
        </p:spPr>
        <p:txBody>
          <a:bodyPr wrap="square" rtlCol="0">
            <a:spAutoFit/>
          </a:bodyPr>
          <a:lstStyle/>
          <a:p>
            <a:r>
              <a:rPr kumimoji="1" lang="en-US" altLang="ja-JP" sz="2000" dirty="0" smtClean="0">
                <a:solidFill>
                  <a:schemeClr val="accent5"/>
                </a:solidFill>
              </a:rPr>
              <a:t>NR</a:t>
            </a:r>
            <a:endParaRPr kumimoji="1" lang="ja-JP" altLang="en-US" sz="2000" dirty="0">
              <a:solidFill>
                <a:schemeClr val="accent5"/>
              </a:solidFill>
            </a:endParaRPr>
          </a:p>
        </p:txBody>
      </p:sp>
      <p:grpSp>
        <p:nvGrpSpPr>
          <p:cNvPr id="84" name="グループ化 83"/>
          <p:cNvGrpSpPr/>
          <p:nvPr/>
        </p:nvGrpSpPr>
        <p:grpSpPr>
          <a:xfrm rot="16200000">
            <a:off x="7977668" y="2354752"/>
            <a:ext cx="1080000" cy="288000"/>
            <a:chOff x="8814889" y="5385881"/>
            <a:chExt cx="1080000" cy="288000"/>
          </a:xfrm>
        </p:grpSpPr>
        <p:cxnSp>
          <p:nvCxnSpPr>
            <p:cNvPr id="81" name="直線矢印コネクタ 80"/>
            <p:cNvCxnSpPr/>
            <p:nvPr/>
          </p:nvCxnSpPr>
          <p:spPr>
            <a:xfrm>
              <a:off x="8814889" y="5516401"/>
              <a:ext cx="1080000" cy="0"/>
            </a:xfrm>
            <a:prstGeom prst="straightConnector1">
              <a:avLst/>
            </a:prstGeom>
            <a:ln w="38100">
              <a:solidFill>
                <a:schemeClr val="accent5"/>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82" name="直線コネクタ 81"/>
            <p:cNvCxnSpPr/>
            <p:nvPr/>
          </p:nvCxnSpPr>
          <p:spPr>
            <a:xfrm>
              <a:off x="8824721" y="5385881"/>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cxnSp>
          <p:nvCxnSpPr>
            <p:cNvPr id="83" name="直線コネクタ 82"/>
            <p:cNvCxnSpPr/>
            <p:nvPr/>
          </p:nvCxnSpPr>
          <p:spPr>
            <a:xfrm>
              <a:off x="9882611" y="5385881"/>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grpSp>
      <p:sp>
        <p:nvSpPr>
          <p:cNvPr id="85" name="テキスト ボックス 84"/>
          <p:cNvSpPr txBox="1"/>
          <p:nvPr/>
        </p:nvSpPr>
        <p:spPr>
          <a:xfrm>
            <a:off x="7990241" y="2315354"/>
            <a:ext cx="580104" cy="400110"/>
          </a:xfrm>
          <a:prstGeom prst="rect">
            <a:avLst/>
          </a:prstGeom>
          <a:noFill/>
        </p:spPr>
        <p:txBody>
          <a:bodyPr wrap="square" rtlCol="0">
            <a:spAutoFit/>
          </a:bodyPr>
          <a:lstStyle/>
          <a:p>
            <a:r>
              <a:rPr kumimoji="1" lang="en-US" altLang="ja-JP" sz="2000" dirty="0" smtClean="0">
                <a:solidFill>
                  <a:schemeClr val="accent5"/>
                </a:solidFill>
              </a:rPr>
              <a:t>NR</a:t>
            </a:r>
            <a:endParaRPr kumimoji="1" lang="ja-JP" altLang="en-US" sz="2000" dirty="0">
              <a:solidFill>
                <a:schemeClr val="accent5"/>
              </a:solidFill>
            </a:endParaRPr>
          </a:p>
        </p:txBody>
      </p:sp>
      <p:sp>
        <p:nvSpPr>
          <p:cNvPr id="89" name="二等辺三角形 88"/>
          <p:cNvSpPr/>
          <p:nvPr/>
        </p:nvSpPr>
        <p:spPr>
          <a:xfrm>
            <a:off x="9488970" y="529198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0" name="正方形/長方形 89"/>
              <p:cNvSpPr/>
              <p:nvPr/>
            </p:nvSpPr>
            <p:spPr>
              <a:xfrm>
                <a:off x="9643419" y="5209107"/>
                <a:ext cx="2384884" cy="369332"/>
              </a:xfrm>
              <a:prstGeom prst="rect">
                <a:avLst/>
              </a:prstGeom>
            </p:spPr>
            <p:txBody>
              <a:bodyPr wrap="none">
                <a:spAutoFit/>
              </a:bodyPr>
              <a:lstStyle/>
              <a:p>
                <a:r>
                  <a:rPr lang="en-US" altLang="ja-JP" dirty="0" smtClean="0"/>
                  <a:t>:NR</a:t>
                </a:r>
                <a:r>
                  <a:rPr lang="ja-JP" altLang="en-US" dirty="0" smtClean="0"/>
                  <a:t>内の最</a:t>
                </a:r>
                <a14:m>
                  <m:oMath xmlns:m="http://schemas.openxmlformats.org/officeDocument/2006/math">
                    <m:r>
                      <a:rPr lang="ja-JP" altLang="en-US" i="1" smtClean="0">
                        <a:latin typeface="Cambria Math" panose="02040503050406030204" pitchFamily="18" charset="0"/>
                      </a:rPr>
                      <m:t>良</m:t>
                    </m:r>
                    <m:r>
                      <a:rPr lang="ja-JP" altLang="en-US" i="1">
                        <a:latin typeface="Cambria Math" panose="02040503050406030204" pitchFamily="18" charset="0"/>
                      </a:rPr>
                      <m:t>個体</m:t>
                    </m:r>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𝑥</m:t>
                        </m:r>
                      </m:e>
                      <m:sub>
                        <m:r>
                          <m:rPr>
                            <m:sty m:val="p"/>
                          </m:rPr>
                          <a:rPr lang="en-US" altLang="ja-JP" b="0" i="0" smtClean="0">
                            <a:latin typeface="Cambria Math" panose="02040503050406030204" pitchFamily="18" charset="0"/>
                          </a:rPr>
                          <m:t>NR</m:t>
                        </m:r>
                        <m:r>
                          <a:rPr lang="en-US" altLang="ja-JP">
                            <a:latin typeface="Cambria Math" panose="02040503050406030204" pitchFamily="18" charset="0"/>
                          </a:rPr>
                          <m:t>∗</m:t>
                        </m:r>
                      </m:sub>
                    </m:sSub>
                  </m:oMath>
                </a14:m>
                <a:endParaRPr lang="ja-JP" altLang="en-US" dirty="0"/>
              </a:p>
            </p:txBody>
          </p:sp>
        </mc:Choice>
        <mc:Fallback xmlns="">
          <p:sp>
            <p:nvSpPr>
              <p:cNvPr id="90" name="正方形/長方形 89"/>
              <p:cNvSpPr>
                <a:spLocks noRot="1" noChangeAspect="1" noMove="1" noResize="1" noEditPoints="1" noAdjustHandles="1" noChangeArrowheads="1" noChangeShapeType="1" noTextEdit="1"/>
              </p:cNvSpPr>
              <p:nvPr/>
            </p:nvSpPr>
            <p:spPr>
              <a:xfrm>
                <a:off x="9643419" y="5209107"/>
                <a:ext cx="2384884" cy="369332"/>
              </a:xfrm>
              <a:prstGeom prst="rect">
                <a:avLst/>
              </a:prstGeom>
              <a:blipFill>
                <a:blip r:embed="rId12"/>
                <a:stretch>
                  <a:fillRect l="-2302" t="-11667" b="-28333"/>
                </a:stretch>
              </a:blipFill>
            </p:spPr>
            <p:txBody>
              <a:bodyPr/>
              <a:lstStyle/>
              <a:p>
                <a:r>
                  <a:rPr lang="ja-JP" altLang="en-US">
                    <a:noFill/>
                  </a:rPr>
                  <a:t> </a:t>
                </a:r>
              </a:p>
            </p:txBody>
          </p:sp>
        </mc:Fallback>
      </mc:AlternateContent>
      <p:pic>
        <p:nvPicPr>
          <p:cNvPr id="106" name="図 105"/>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66429" y="5069852"/>
            <a:ext cx="3344064" cy="360000"/>
          </a:xfrm>
          <a:prstGeom prst="rect">
            <a:avLst/>
          </a:prstGeom>
        </p:spPr>
      </p:pic>
      <p:sp>
        <p:nvSpPr>
          <p:cNvPr id="107" name="右矢印 106"/>
          <p:cNvSpPr/>
          <p:nvPr/>
        </p:nvSpPr>
        <p:spPr>
          <a:xfrm>
            <a:off x="4267597" y="5089206"/>
            <a:ext cx="359306" cy="365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p:cNvSpPr/>
          <p:nvPr/>
        </p:nvSpPr>
        <p:spPr>
          <a:xfrm>
            <a:off x="432617" y="5053447"/>
            <a:ext cx="3577876" cy="396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5063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par>
                                <p:cTn id="20" presetID="10" presetClass="entr" presetSubtype="0" fill="hold"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par>
                                <p:cTn id="23" presetID="10"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par>
                                <p:cTn id="26" presetID="10" presetClass="entr" presetSubtype="0" fill="hold"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childTnLst>
                                </p:cTn>
                              </p:par>
                              <p:par>
                                <p:cTn id="32" presetID="10" presetClass="entr" presetSubtype="0"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469.816"/>
  <p:tag name="LATEXADDIN" val="\documentclass{article}&#10;\usepackage{amsmath}&#10;\pagestyle{empty}&#10;\begin{document}&#10;\mbox{\boldmath ${&#10; v_i^{t+1} =  v_i^t + (x_*^t-x_i^t)}$}*${f_i&#10;}$&#10;&#10;&#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632.9208"/>
  <p:tag name="LATEXADDIN" val="\documentclass{article}&#10;\usepackage{amsmath}&#10;\pagestyle{empty}&#10;\begin{document}&#10;&#10;\[&#10;\alpha = \gamma = 0.9&#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67.2291"/>
  <p:tag name="LATEXADDIN" val="\documentclass{article}&#10;\usepackage{amsmath}&#10;\pagestyle{empty}&#10;\begin{document}&#10;\mbox{\boldmath ${ x_{i*}}$}&#10;&#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711.286"/>
  <p:tag name="LATEXADDIN" val="\documentclass{article}&#10;\usepackage{amsmath}&#10;\pagestyle{empty}&#10;\begin{document}&#10;&#10;\[&#10;\mbox{\boldmath $v_i^{t+1}=v_i^t+(x_i^t-x_{NR*})$}*f_i&#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958.005"/>
  <p:tag name="LATEXADDIN" val="\documentclass{article}&#10;\usepackage{amsmath}&#10;\pagestyle{empty}&#10;\begin{document}&#10;&#10;\[&#10;\mbox{\boldmath $ x_i^{t+1}$}= &#10;\begin{cases} &#10;\mbox{\boldmath $ x_i^t+v_i^{t+1}$} &amp; (if \ d_i &lt; NR)\\&#10;\mbox{\boldmath $ x_i^t$} &amp; (otherwise)&#10;\end{cases}&#10;\]&#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469.816"/>
  <p:tag name="LATEXADDIN" val="\documentclass{article}&#10;\usepackage{amsmath}&#10;\pagestyle{empty}&#10;\begin{document}&#10;\mbox{\boldmath ${&#10; v_i^{t+1} =  v_i^t + (x_*^t-x_i^t)}$}*${f_i&#10;}$&#10;&#10;&#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638.9202"/>
  <p:tag name="ORIGINALWIDTH" val="1087.364"/>
  <p:tag name="LATEXADDIN" val="\documentclass{article}&#10;\usepackage{amsmath}&#10;\pagestyle{empty}&#10;\begin{document}&#10;\[&#10;\lambda = \frac{1}{2} \sqrt{(x_{ub}-x_{lb})^2}&#10;\]&#10;\[&#10;NR=\frac{\lambda}{\sqrt[D]{q}}\]&#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37.9828"/>
  <p:tag name="ORIGINALWIDTH" val="1079.115"/>
  <p:tag name="LATEXADDIN" val="\documentclass{article}&#10;\usepackage{amsmath}&#10;\pagestyle{empty}&#10;\begin{document}&#10;&#10;\[&#10;\mbox{\boldmath ${x_{loc}=x_{NR*}}$}+ \epsilon A_i^t&#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89.3888"/>
  <p:tag name="LATEXADDIN" val="\documentclass{article}&#10;\usepackage{amsmath}&#10;\pagestyle{empty}&#10;\begin{document}&#10;\[&#10;\mbox{\boldmath ${x_{loc}=x_*}$}+ \epsilon A_i&#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80.2025"/>
  <p:tag name="ORIGINALWIDTH" val="1586.802"/>
  <p:tag name="LATEXADDIN" val="\documentclass{article}&#10;\usepackage{amsmath}&#10;\pagestyle{empty}&#10;\begin{document}&#10;&#10;\[&#10;dist= \sum_{j=1}^{MP} \sqrt{({\bf (s_j)-(x_{NN_j})})^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506.562"/>
  <p:tag name="LATEXADDIN" val="\documentclass{article}&#10;\usepackage{amsmath}&#10;\pagestyle{empty}&#10;\begin{document}&#10;\[&#10;f_i= f_{min} + (f_{max}-f_{min}) \beta &#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020.622"/>
  <p:tag name="LATEXADDIN" val="\documentclass{article}&#10;\usepackage{amsmath}&#10;\pagestyle{empty}&#10;\begin{document}&#10;\mbox{\boldmath ${&#10; x_i^{t+1} =  &#10; x_i^{t} + v_i^{t+1}}$&#10;}&#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37.9828"/>
  <p:tag name="ORIGINALWIDTH" val="431.946"/>
  <p:tag name="LATEXADDIN" val="\documentclass{article}&#10;\usepackage{amsmath}&#10;\pagestyle{empty}&#10;\begin{document}&#10;\[&#10;x_{i*}=x_i^t&#10;\]&#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89.3888"/>
  <p:tag name="LATEXADDIN" val="\documentclass{article}&#10;\usepackage{amsmath}&#10;\pagestyle{empty}&#10;\begin{document}&#10;\[&#10;\mbox{\boldmath ${ x_{loc}=x_*}$}+ \epsilon A_i&#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69.9662"/>
  <p:tag name="LATEXADDIN" val="\documentclass{article}&#10;\usepackage{amsmath}&#10;\pagestyle{empty}&#10;\begin{document}&#10;&#10;endif&#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290.214"/>
  <p:tag name="LATEXADDIN" val="\documentclass{article}&#10;\usepackage{amsmath}&#10;\pagestyle{empty}&#10;\begin{document}&#10;&#10;\[&#10;\mbox{\boldmath ${x_{rnd}=x_{lb}+(x_{ub}-x_{lb})*rand[1, \ D]}$}&#10;\]&#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3045.369"/>
  <p:tag name="LATEXADDIN" val="\documentclass{article}&#10;\usepackage{amsmath}&#10;\pagestyle{empty}&#10;\begin{document}&#10;&#10;if${ \ rand &lt; A_i^t \ \&amp; \&#10;min(F(\mbox{\boldmath ${x_i}$}), F(\mbox{\boldmath ${x_{loc}}$}), F(\mbox{\boldmath ${x_{rnd}}$})) &lt; F(\mbox{\boldmath ${x_{i*}}$})}$&#10;\end{document}"/>
  <p:tag name="IGUANATEXSIZE" val="20"/>
  <p:tag name="IGUANATEXCURSOR" val="236"/>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69.9662"/>
  <p:tag name="LATEXADDIN" val="\documentclass{article}&#10;\usepackage{amsmath}&#10;\pagestyle{empty}&#10;\begin{document}&#10;&#10;endif&#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1267.342"/>
  <p:tag name="LATEXADDIN" val="\documentclass{article}&#10;\usepackage{amsmath}&#10;\pagestyle{empty}&#10;\begin{document}&#10;&#10;\[&#10;r_i^{t+1}=r_i^t[1-exp(- \gamma 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632.171"/>
  <p:tag name="LATEXADDIN" val="\documentclass{article}&#10;\usepackage{amsmath}&#10;\pagestyle{empty}&#10;\begin{document}&#10;&#10;&#10;\[&#10;A_i^{t+1}=\alpha A_i^t&#10;\]&#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テーマ">
  <a:themeElements>
    <a:clrScheme name="黄">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ユーザー定義 5">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4998</TotalTime>
  <Words>2070</Words>
  <Application>Microsoft Office PowerPoint</Application>
  <PresentationFormat>ワイド画面</PresentationFormat>
  <Paragraphs>427</Paragraphs>
  <Slides>24</Slides>
  <Notes>19</Notes>
  <HiddenSlides>9</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24</vt:i4>
      </vt:variant>
    </vt:vector>
  </HeadingPairs>
  <TitlesOfParts>
    <vt:vector size="29" baseType="lpstr">
      <vt:lpstr>游ゴシック</vt:lpstr>
      <vt:lpstr>Arial</vt:lpstr>
      <vt:lpstr>Cambria Math</vt:lpstr>
      <vt:lpstr>Segoe UI</vt:lpstr>
      <vt:lpstr>Office テーマ</vt:lpstr>
      <vt:lpstr>個体間距離を考慮した 複数解探索型Bat Algorithm</vt:lpstr>
      <vt:lpstr>背景: 複数解探索問題</vt:lpstr>
      <vt:lpstr>Bat Algorithm[Yang. X.S, 2010]</vt:lpstr>
      <vt:lpstr>Bat Algorithm[Yang. X.S, 2010]</vt:lpstr>
      <vt:lpstr>Bat Algorithm[Yang. X.S, 2010]</vt:lpstr>
      <vt:lpstr>Bat Algorithm[Yang. X.S, 2010]</vt:lpstr>
      <vt:lpstr>Bat Algorithm[Yang. X.S, 2010]</vt:lpstr>
      <vt:lpstr>従来の問題に対するアプローチ</vt:lpstr>
      <vt:lpstr>Niche Radius-based Bat Algorithm(NRBA) </vt:lpstr>
      <vt:lpstr>Niche Radius-based Bat Algorithm(NRBA) </vt:lpstr>
      <vt:lpstr>実験</vt:lpstr>
      <vt:lpstr>実験</vt:lpstr>
      <vt:lpstr>結果</vt:lpstr>
      <vt:lpstr>結果</vt:lpstr>
      <vt:lpstr>まとめ</vt:lpstr>
      <vt:lpstr>PowerPoint プレゼンテーション</vt:lpstr>
      <vt:lpstr>PowerPoint プレゼンテーション</vt:lpstr>
      <vt:lpstr>背景: 多峰性最適化問題</vt:lpstr>
      <vt:lpstr>従来手法: Bat Algorithm</vt:lpstr>
      <vt:lpstr>従来手法: Bat Algorithm</vt:lpstr>
      <vt:lpstr>提案手法: Niche Radius based BA </vt:lpstr>
      <vt:lpstr>提案手法: Niche Radius based BA </vt:lpstr>
      <vt:lpstr>従来の問題に対するアプローチ</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個体間距離を考慮した 複数解探索型Bat Algorithm</dc:title>
  <dc:creator>Iwase Takuya</dc:creator>
  <cp:lastModifiedBy>Iwase Takuya</cp:lastModifiedBy>
  <cp:revision>194</cp:revision>
  <cp:lastPrinted>2018-09-26T11:10:43Z</cp:lastPrinted>
  <dcterms:created xsi:type="dcterms:W3CDTF">2018-09-23T06:21:21Z</dcterms:created>
  <dcterms:modified xsi:type="dcterms:W3CDTF">2018-09-26T23:24:41Z</dcterms:modified>
</cp:coreProperties>
</file>